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30"/>
  </p:notesMasterIdLst>
  <p:sldIdLst>
    <p:sldId id="277" r:id="rId2"/>
    <p:sldId id="342" r:id="rId3"/>
    <p:sldId id="331" r:id="rId4"/>
    <p:sldId id="332" r:id="rId5"/>
    <p:sldId id="333" r:id="rId6"/>
    <p:sldId id="343" r:id="rId7"/>
    <p:sldId id="334" r:id="rId8"/>
    <p:sldId id="335" r:id="rId9"/>
    <p:sldId id="336" r:id="rId10"/>
    <p:sldId id="357" r:id="rId11"/>
    <p:sldId id="361" r:id="rId12"/>
    <p:sldId id="362" r:id="rId13"/>
    <p:sldId id="358" r:id="rId14"/>
    <p:sldId id="359" r:id="rId15"/>
    <p:sldId id="360" r:id="rId16"/>
    <p:sldId id="344" r:id="rId17"/>
    <p:sldId id="346" r:id="rId18"/>
    <p:sldId id="339" r:id="rId19"/>
    <p:sldId id="347" r:id="rId20"/>
    <p:sldId id="349" r:id="rId21"/>
    <p:sldId id="350" r:id="rId22"/>
    <p:sldId id="351" r:id="rId23"/>
    <p:sldId id="352" r:id="rId24"/>
    <p:sldId id="353" r:id="rId25"/>
    <p:sldId id="354" r:id="rId26"/>
    <p:sldId id="355" r:id="rId27"/>
    <p:sldId id="356" r:id="rId28"/>
    <p:sldId id="302" r:id="rId2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096E4"/>
    <a:srgbClr val="CCECFF"/>
    <a:srgbClr val="8656AA"/>
    <a:srgbClr val="FDC027"/>
    <a:srgbClr val="C8B2D8"/>
    <a:srgbClr val="7EA9D8"/>
    <a:srgbClr val="CC99FF"/>
    <a:srgbClr val="AD64DA"/>
    <a:srgbClr val="99CCFF"/>
    <a:srgbClr val="FF505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3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604FC6-94C2-4BE5-949B-D61975B60F58}" type="doc">
      <dgm:prSet loTypeId="urn:microsoft.com/office/officeart/2005/8/layout/cycle3" loCatId="cycle" qsTypeId="urn:microsoft.com/office/officeart/2005/8/quickstyle/simple1" qsCatId="simple" csTypeId="urn:microsoft.com/office/officeart/2005/8/colors/accent6_1" csCatId="accent6" phldr="1"/>
      <dgm:spPr/>
      <dgm:t>
        <a:bodyPr/>
        <a:lstStyle/>
        <a:p>
          <a:endParaRPr lang="es-MX"/>
        </a:p>
      </dgm:t>
    </dgm:pt>
    <dgm:pt modelId="{0A38E65C-E116-4D73-B58E-557F7C463A15}">
      <dgm:prSet phldrT="[Texto]"/>
      <dgm:spPr/>
      <dgm:t>
        <a:bodyPr/>
        <a:lstStyle/>
        <a:p>
          <a:r>
            <a:rPr lang="es-MX" dirty="0" smtClean="0"/>
            <a:t>La evaluación de los aprendizajes de los alumnos</a:t>
          </a:r>
          <a:endParaRPr lang="es-MX" dirty="0"/>
        </a:p>
      </dgm:t>
    </dgm:pt>
    <dgm:pt modelId="{339EC945-115B-40B6-90A4-E4A0221B4364}" type="parTrans" cxnId="{C0E2CA8B-F4F6-4F88-89F7-FFD8F37E8395}">
      <dgm:prSet/>
      <dgm:spPr/>
      <dgm:t>
        <a:bodyPr/>
        <a:lstStyle/>
        <a:p>
          <a:endParaRPr lang="es-MX"/>
        </a:p>
      </dgm:t>
    </dgm:pt>
    <dgm:pt modelId="{D048AE28-CBA6-41C4-BDC2-AEC21E2DDFCC}" type="sibTrans" cxnId="{C0E2CA8B-F4F6-4F88-89F7-FFD8F37E8395}">
      <dgm:prSet/>
      <dgm:spPr/>
      <dgm:t>
        <a:bodyPr/>
        <a:lstStyle/>
        <a:p>
          <a:endParaRPr lang="es-MX"/>
        </a:p>
      </dgm:t>
    </dgm:pt>
    <dgm:pt modelId="{81A65FF1-EA34-419C-976B-0D9395C79173}">
      <dgm:prSet phldrT="[Texto]"/>
      <dgm:spPr/>
      <dgm:t>
        <a:bodyPr/>
        <a:lstStyle/>
        <a:p>
          <a:r>
            <a:rPr lang="es-MX" dirty="0" smtClean="0"/>
            <a:t>Realizar el seguimiento </a:t>
          </a:r>
          <a:endParaRPr lang="es-MX" dirty="0"/>
        </a:p>
      </dgm:t>
    </dgm:pt>
    <dgm:pt modelId="{F77D2383-0262-4390-B839-BCEBBB7BF380}" type="parTrans" cxnId="{A6AE1F89-9196-4A45-972C-E1219679FEAB}">
      <dgm:prSet/>
      <dgm:spPr/>
      <dgm:t>
        <a:bodyPr/>
        <a:lstStyle/>
        <a:p>
          <a:endParaRPr lang="es-MX"/>
        </a:p>
      </dgm:t>
    </dgm:pt>
    <dgm:pt modelId="{7CEF3706-E0E9-41A8-9597-36C6E1C2DA3C}" type="sibTrans" cxnId="{A6AE1F89-9196-4A45-972C-E1219679FEAB}">
      <dgm:prSet/>
      <dgm:spPr/>
      <dgm:t>
        <a:bodyPr/>
        <a:lstStyle/>
        <a:p>
          <a:endParaRPr lang="es-MX"/>
        </a:p>
      </dgm:t>
    </dgm:pt>
    <dgm:pt modelId="{AB4212DA-D769-493D-9946-5276BBA69AA3}">
      <dgm:prSet phldrT="[Texto]"/>
      <dgm:spPr/>
      <dgm:t>
        <a:bodyPr/>
        <a:lstStyle/>
        <a:p>
          <a:r>
            <a:rPr lang="es-MX" dirty="0" smtClean="0"/>
            <a:t>Crear oportunidades de aprendizaje </a:t>
          </a:r>
          <a:endParaRPr lang="es-MX" dirty="0"/>
        </a:p>
      </dgm:t>
    </dgm:pt>
    <dgm:pt modelId="{D8861F47-3591-4E6D-B704-0293E44E74D7}" type="parTrans" cxnId="{568AAACA-A378-4DF7-883F-DEC9A55A760E}">
      <dgm:prSet/>
      <dgm:spPr/>
      <dgm:t>
        <a:bodyPr/>
        <a:lstStyle/>
        <a:p>
          <a:endParaRPr lang="es-MX"/>
        </a:p>
      </dgm:t>
    </dgm:pt>
    <dgm:pt modelId="{0F1AE6C6-DE58-4D1E-A982-95E52DC33AC7}" type="sibTrans" cxnId="{568AAACA-A378-4DF7-883F-DEC9A55A760E}">
      <dgm:prSet/>
      <dgm:spPr/>
      <dgm:t>
        <a:bodyPr/>
        <a:lstStyle/>
        <a:p>
          <a:endParaRPr lang="es-MX"/>
        </a:p>
      </dgm:t>
    </dgm:pt>
    <dgm:pt modelId="{8EEF91D8-BDCB-4D76-ADB4-68BD2CA8826E}">
      <dgm:prSet phldrT="[Texto]"/>
      <dgm:spPr/>
      <dgm:t>
        <a:bodyPr/>
        <a:lstStyle/>
        <a:p>
          <a:pPr algn="just"/>
          <a:r>
            <a:rPr lang="es-MX" dirty="0" smtClean="0"/>
            <a:t>Hacer modificaciones en su práctica para que los alumnos logren los aprendizajes establecidos en los programas de estudio</a:t>
          </a:r>
          <a:endParaRPr lang="es-MX" dirty="0"/>
        </a:p>
      </dgm:t>
    </dgm:pt>
    <dgm:pt modelId="{C58F46AC-1A96-46FF-84AB-F11D1FFC4975}" type="parTrans" cxnId="{98455231-AF06-4208-8794-36685C8DE57C}">
      <dgm:prSet/>
      <dgm:spPr/>
      <dgm:t>
        <a:bodyPr/>
        <a:lstStyle/>
        <a:p>
          <a:endParaRPr lang="es-MX"/>
        </a:p>
      </dgm:t>
    </dgm:pt>
    <dgm:pt modelId="{30B39933-2E9D-4811-9C73-F8828E358414}" type="sibTrans" cxnId="{98455231-AF06-4208-8794-36685C8DE57C}">
      <dgm:prSet/>
      <dgm:spPr/>
      <dgm:t>
        <a:bodyPr/>
        <a:lstStyle/>
        <a:p>
          <a:endParaRPr lang="es-MX"/>
        </a:p>
      </dgm:t>
    </dgm:pt>
    <dgm:pt modelId="{29FB68A9-148C-4C56-AF61-FE52C077FD86}" type="pres">
      <dgm:prSet presAssocID="{1B604FC6-94C2-4BE5-949B-D61975B60F58}" presName="Name0" presStyleCnt="0">
        <dgm:presLayoutVars>
          <dgm:dir/>
          <dgm:resizeHandles val="exact"/>
        </dgm:presLayoutVars>
      </dgm:prSet>
      <dgm:spPr/>
      <dgm:t>
        <a:bodyPr/>
        <a:lstStyle/>
        <a:p>
          <a:endParaRPr lang="es-MX"/>
        </a:p>
      </dgm:t>
    </dgm:pt>
    <dgm:pt modelId="{79234C56-35DA-4186-AB55-04484AE1C202}" type="pres">
      <dgm:prSet presAssocID="{1B604FC6-94C2-4BE5-949B-D61975B60F58}" presName="cycle" presStyleCnt="0"/>
      <dgm:spPr/>
    </dgm:pt>
    <dgm:pt modelId="{25458B53-E3CB-44D5-B060-6B78E313F746}" type="pres">
      <dgm:prSet presAssocID="{0A38E65C-E116-4D73-B58E-557F7C463A15}" presName="nodeFirstNode" presStyleLbl="node1" presStyleIdx="0" presStyleCnt="4">
        <dgm:presLayoutVars>
          <dgm:bulletEnabled val="1"/>
        </dgm:presLayoutVars>
      </dgm:prSet>
      <dgm:spPr/>
      <dgm:t>
        <a:bodyPr/>
        <a:lstStyle/>
        <a:p>
          <a:endParaRPr lang="es-MX"/>
        </a:p>
      </dgm:t>
    </dgm:pt>
    <dgm:pt modelId="{9F019D88-9EB2-4C9F-8D28-2CA65ED2E5AD}" type="pres">
      <dgm:prSet presAssocID="{D048AE28-CBA6-41C4-BDC2-AEC21E2DDFCC}" presName="sibTransFirstNode" presStyleLbl="bgShp" presStyleIdx="0" presStyleCnt="1"/>
      <dgm:spPr/>
      <dgm:t>
        <a:bodyPr/>
        <a:lstStyle/>
        <a:p>
          <a:endParaRPr lang="es-MX"/>
        </a:p>
      </dgm:t>
    </dgm:pt>
    <dgm:pt modelId="{3B282D5E-7A5A-417F-BB89-75265028E9A0}" type="pres">
      <dgm:prSet presAssocID="{81A65FF1-EA34-419C-976B-0D9395C79173}" presName="nodeFollowingNodes" presStyleLbl="node1" presStyleIdx="1" presStyleCnt="4">
        <dgm:presLayoutVars>
          <dgm:bulletEnabled val="1"/>
        </dgm:presLayoutVars>
      </dgm:prSet>
      <dgm:spPr/>
      <dgm:t>
        <a:bodyPr/>
        <a:lstStyle/>
        <a:p>
          <a:endParaRPr lang="es-MX"/>
        </a:p>
      </dgm:t>
    </dgm:pt>
    <dgm:pt modelId="{4FFE4C73-63B1-44C4-8C58-909897D2AF59}" type="pres">
      <dgm:prSet presAssocID="{AB4212DA-D769-493D-9946-5276BBA69AA3}" presName="nodeFollowingNodes" presStyleLbl="node1" presStyleIdx="2" presStyleCnt="4">
        <dgm:presLayoutVars>
          <dgm:bulletEnabled val="1"/>
        </dgm:presLayoutVars>
      </dgm:prSet>
      <dgm:spPr/>
      <dgm:t>
        <a:bodyPr/>
        <a:lstStyle/>
        <a:p>
          <a:endParaRPr lang="es-MX"/>
        </a:p>
      </dgm:t>
    </dgm:pt>
    <dgm:pt modelId="{6711E402-5CB3-4018-A4E6-9CD8EBF9C026}" type="pres">
      <dgm:prSet presAssocID="{8EEF91D8-BDCB-4D76-ADB4-68BD2CA8826E}" presName="nodeFollowingNodes" presStyleLbl="node1" presStyleIdx="3" presStyleCnt="4">
        <dgm:presLayoutVars>
          <dgm:bulletEnabled val="1"/>
        </dgm:presLayoutVars>
      </dgm:prSet>
      <dgm:spPr/>
      <dgm:t>
        <a:bodyPr/>
        <a:lstStyle/>
        <a:p>
          <a:endParaRPr lang="es-MX"/>
        </a:p>
      </dgm:t>
    </dgm:pt>
  </dgm:ptLst>
  <dgm:cxnLst>
    <dgm:cxn modelId="{C6DA76FC-70FE-41C2-B78B-A63305997F8C}" type="presOf" srcId="{D048AE28-CBA6-41C4-BDC2-AEC21E2DDFCC}" destId="{9F019D88-9EB2-4C9F-8D28-2CA65ED2E5AD}" srcOrd="0" destOrd="0" presId="urn:microsoft.com/office/officeart/2005/8/layout/cycle3"/>
    <dgm:cxn modelId="{C0E2CA8B-F4F6-4F88-89F7-FFD8F37E8395}" srcId="{1B604FC6-94C2-4BE5-949B-D61975B60F58}" destId="{0A38E65C-E116-4D73-B58E-557F7C463A15}" srcOrd="0" destOrd="0" parTransId="{339EC945-115B-40B6-90A4-E4A0221B4364}" sibTransId="{D048AE28-CBA6-41C4-BDC2-AEC21E2DDFCC}"/>
    <dgm:cxn modelId="{98455231-AF06-4208-8794-36685C8DE57C}" srcId="{1B604FC6-94C2-4BE5-949B-D61975B60F58}" destId="{8EEF91D8-BDCB-4D76-ADB4-68BD2CA8826E}" srcOrd="3" destOrd="0" parTransId="{C58F46AC-1A96-46FF-84AB-F11D1FFC4975}" sibTransId="{30B39933-2E9D-4811-9C73-F8828E358414}"/>
    <dgm:cxn modelId="{EBC0E2B6-BB7A-4336-A9EE-EC827CFE7E93}" type="presOf" srcId="{0A38E65C-E116-4D73-B58E-557F7C463A15}" destId="{25458B53-E3CB-44D5-B060-6B78E313F746}" srcOrd="0" destOrd="0" presId="urn:microsoft.com/office/officeart/2005/8/layout/cycle3"/>
    <dgm:cxn modelId="{2D2A8D87-72B4-4BD9-BD06-C0B4B1917971}" type="presOf" srcId="{AB4212DA-D769-493D-9946-5276BBA69AA3}" destId="{4FFE4C73-63B1-44C4-8C58-909897D2AF59}" srcOrd="0" destOrd="0" presId="urn:microsoft.com/office/officeart/2005/8/layout/cycle3"/>
    <dgm:cxn modelId="{FA30A21E-84E2-434A-9FC7-4D03E080AFA4}" type="presOf" srcId="{81A65FF1-EA34-419C-976B-0D9395C79173}" destId="{3B282D5E-7A5A-417F-BB89-75265028E9A0}" srcOrd="0" destOrd="0" presId="urn:microsoft.com/office/officeart/2005/8/layout/cycle3"/>
    <dgm:cxn modelId="{BC9455A4-FFCB-4D50-8DCE-BA273617A0F7}" type="presOf" srcId="{1B604FC6-94C2-4BE5-949B-D61975B60F58}" destId="{29FB68A9-148C-4C56-AF61-FE52C077FD86}" srcOrd="0" destOrd="0" presId="urn:microsoft.com/office/officeart/2005/8/layout/cycle3"/>
    <dgm:cxn modelId="{1417CA17-C085-4052-985F-49AF4AB09D6E}" type="presOf" srcId="{8EEF91D8-BDCB-4D76-ADB4-68BD2CA8826E}" destId="{6711E402-5CB3-4018-A4E6-9CD8EBF9C026}" srcOrd="0" destOrd="0" presId="urn:microsoft.com/office/officeart/2005/8/layout/cycle3"/>
    <dgm:cxn modelId="{568AAACA-A378-4DF7-883F-DEC9A55A760E}" srcId="{1B604FC6-94C2-4BE5-949B-D61975B60F58}" destId="{AB4212DA-D769-493D-9946-5276BBA69AA3}" srcOrd="2" destOrd="0" parTransId="{D8861F47-3591-4E6D-B704-0293E44E74D7}" sibTransId="{0F1AE6C6-DE58-4D1E-A982-95E52DC33AC7}"/>
    <dgm:cxn modelId="{A6AE1F89-9196-4A45-972C-E1219679FEAB}" srcId="{1B604FC6-94C2-4BE5-949B-D61975B60F58}" destId="{81A65FF1-EA34-419C-976B-0D9395C79173}" srcOrd="1" destOrd="0" parTransId="{F77D2383-0262-4390-B839-BCEBBB7BF380}" sibTransId="{7CEF3706-E0E9-41A8-9597-36C6E1C2DA3C}"/>
    <dgm:cxn modelId="{BFD7631F-B884-4F58-872E-1DF767C2402D}" type="presParOf" srcId="{29FB68A9-148C-4C56-AF61-FE52C077FD86}" destId="{79234C56-35DA-4186-AB55-04484AE1C202}" srcOrd="0" destOrd="0" presId="urn:microsoft.com/office/officeart/2005/8/layout/cycle3"/>
    <dgm:cxn modelId="{6D43B1C0-CCBF-4D5A-A0D5-21BF020DC76C}" type="presParOf" srcId="{79234C56-35DA-4186-AB55-04484AE1C202}" destId="{25458B53-E3CB-44D5-B060-6B78E313F746}" srcOrd="0" destOrd="0" presId="urn:microsoft.com/office/officeart/2005/8/layout/cycle3"/>
    <dgm:cxn modelId="{BB57BB0F-3CD3-46C7-8848-93080CCD0312}" type="presParOf" srcId="{79234C56-35DA-4186-AB55-04484AE1C202}" destId="{9F019D88-9EB2-4C9F-8D28-2CA65ED2E5AD}" srcOrd="1" destOrd="0" presId="urn:microsoft.com/office/officeart/2005/8/layout/cycle3"/>
    <dgm:cxn modelId="{EF36C805-9404-424B-8AB0-D09983D70CB9}" type="presParOf" srcId="{79234C56-35DA-4186-AB55-04484AE1C202}" destId="{3B282D5E-7A5A-417F-BB89-75265028E9A0}" srcOrd="2" destOrd="0" presId="urn:microsoft.com/office/officeart/2005/8/layout/cycle3"/>
    <dgm:cxn modelId="{D285862A-058C-4229-ACAD-A2D130CD52E6}" type="presParOf" srcId="{79234C56-35DA-4186-AB55-04484AE1C202}" destId="{4FFE4C73-63B1-44C4-8C58-909897D2AF59}" srcOrd="3" destOrd="0" presId="urn:microsoft.com/office/officeart/2005/8/layout/cycle3"/>
    <dgm:cxn modelId="{A61CA3B3-4FB9-43B4-8E96-62CFDE416506}" type="presParOf" srcId="{79234C56-35DA-4186-AB55-04484AE1C202}" destId="{6711E402-5CB3-4018-A4E6-9CD8EBF9C026}" srcOrd="4" destOrd="0" presId="urn:microsoft.com/office/officeart/2005/8/layout/cycle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2080CD-15C7-4753-9D38-45092CE871A2}" type="doc">
      <dgm:prSet loTypeId="urn:microsoft.com/office/officeart/2005/8/layout/process1" loCatId="process" qsTypeId="urn:microsoft.com/office/officeart/2005/8/quickstyle/simple1" qsCatId="simple" csTypeId="urn:microsoft.com/office/officeart/2005/8/colors/accent6_1" csCatId="accent6" phldr="1"/>
      <dgm:spPr/>
    </dgm:pt>
    <dgm:pt modelId="{F3D5426C-E3E2-42C7-9BF6-29E1F90A0287}">
      <dgm:prSet phldrT="[Texto]"/>
      <dgm:spPr/>
      <dgm:t>
        <a:bodyPr/>
        <a:lstStyle/>
        <a:p>
          <a:r>
            <a:rPr lang="es-MX" dirty="0" smtClean="0"/>
            <a:t>Obtener evidencias </a:t>
          </a:r>
          <a:endParaRPr lang="es-MX" dirty="0"/>
        </a:p>
      </dgm:t>
    </dgm:pt>
    <dgm:pt modelId="{498681D5-86DE-46FE-8CE1-17128D4655FA}" type="parTrans" cxnId="{921BD45B-AC6F-43B8-9407-3A6041F6148C}">
      <dgm:prSet/>
      <dgm:spPr/>
      <dgm:t>
        <a:bodyPr/>
        <a:lstStyle/>
        <a:p>
          <a:endParaRPr lang="es-MX"/>
        </a:p>
      </dgm:t>
    </dgm:pt>
    <dgm:pt modelId="{744E47EB-CCA3-4C6E-8E4C-0B7C3D6543AE}" type="sibTrans" cxnId="{921BD45B-AC6F-43B8-9407-3A6041F6148C}">
      <dgm:prSet/>
      <dgm:spPr/>
      <dgm:t>
        <a:bodyPr/>
        <a:lstStyle/>
        <a:p>
          <a:endParaRPr lang="es-MX"/>
        </a:p>
      </dgm:t>
    </dgm:pt>
    <dgm:pt modelId="{61C63F7C-6ECB-45FF-A277-C7DBD94543DB}">
      <dgm:prSet phldrT="[Texto]"/>
      <dgm:spPr/>
      <dgm:t>
        <a:bodyPr/>
        <a:lstStyle/>
        <a:p>
          <a:r>
            <a:rPr lang="es-MX" dirty="0" smtClean="0"/>
            <a:t>Elaborar juicios </a:t>
          </a:r>
          <a:endParaRPr lang="es-MX" dirty="0"/>
        </a:p>
      </dgm:t>
    </dgm:pt>
    <dgm:pt modelId="{13CA3A7B-EE36-400B-9C52-F20F837F65DE}" type="parTrans" cxnId="{CABCE6F0-64C6-4B10-AF80-A612F6C0ABBB}">
      <dgm:prSet/>
      <dgm:spPr/>
      <dgm:t>
        <a:bodyPr/>
        <a:lstStyle/>
        <a:p>
          <a:endParaRPr lang="es-MX"/>
        </a:p>
      </dgm:t>
    </dgm:pt>
    <dgm:pt modelId="{1B35BD09-C1C7-47C1-B89F-0D0E80804054}" type="sibTrans" cxnId="{CABCE6F0-64C6-4B10-AF80-A612F6C0ABBB}">
      <dgm:prSet/>
      <dgm:spPr/>
      <dgm:t>
        <a:bodyPr/>
        <a:lstStyle/>
        <a:p>
          <a:endParaRPr lang="es-MX"/>
        </a:p>
      </dgm:t>
    </dgm:pt>
    <dgm:pt modelId="{D26791F4-ECAA-4593-B386-8EC6FBA2C926}">
      <dgm:prSet phldrT="[Texto]"/>
      <dgm:spPr/>
      <dgm:t>
        <a:bodyPr/>
        <a:lstStyle/>
        <a:p>
          <a:r>
            <a:rPr lang="es-MX" dirty="0" smtClean="0"/>
            <a:t>Brindar retroalimentación sobre los logros o necesidades</a:t>
          </a:r>
          <a:endParaRPr lang="es-MX" dirty="0"/>
        </a:p>
      </dgm:t>
    </dgm:pt>
    <dgm:pt modelId="{9EC20BCB-0796-4ECE-8BD3-843DD1EB33DC}" type="parTrans" cxnId="{E4DD8CF0-21D1-4045-A467-B0AE07A52A7E}">
      <dgm:prSet/>
      <dgm:spPr/>
      <dgm:t>
        <a:bodyPr/>
        <a:lstStyle/>
        <a:p>
          <a:endParaRPr lang="es-MX"/>
        </a:p>
      </dgm:t>
    </dgm:pt>
    <dgm:pt modelId="{6F4A0C8D-BC1B-4B85-AE49-A7AD87CCF362}" type="sibTrans" cxnId="{E4DD8CF0-21D1-4045-A467-B0AE07A52A7E}">
      <dgm:prSet/>
      <dgm:spPr/>
      <dgm:t>
        <a:bodyPr/>
        <a:lstStyle/>
        <a:p>
          <a:endParaRPr lang="es-MX"/>
        </a:p>
      </dgm:t>
    </dgm:pt>
    <dgm:pt modelId="{17DF26BE-60CB-4C9B-A811-44C6C4347293}">
      <dgm:prSet/>
      <dgm:spPr/>
      <dgm:t>
        <a:bodyPr/>
        <a:lstStyle/>
        <a:p>
          <a:r>
            <a:rPr lang="es-MX" dirty="0" smtClean="0"/>
            <a:t>Tomar decisiones que permitan mejorar el desempeño </a:t>
          </a:r>
          <a:endParaRPr lang="es-MX" dirty="0"/>
        </a:p>
      </dgm:t>
    </dgm:pt>
    <dgm:pt modelId="{6A35E540-CE75-44FD-BDAF-0926DE4A2CD2}" type="parTrans" cxnId="{E07CF4C6-4FF2-4508-929B-C85A77C7B2E5}">
      <dgm:prSet/>
      <dgm:spPr/>
      <dgm:t>
        <a:bodyPr/>
        <a:lstStyle/>
        <a:p>
          <a:endParaRPr lang="es-MX"/>
        </a:p>
      </dgm:t>
    </dgm:pt>
    <dgm:pt modelId="{1DC29B8F-03C7-4AAB-80F0-5DA9F40F04D1}" type="sibTrans" cxnId="{E07CF4C6-4FF2-4508-929B-C85A77C7B2E5}">
      <dgm:prSet/>
      <dgm:spPr/>
      <dgm:t>
        <a:bodyPr/>
        <a:lstStyle/>
        <a:p>
          <a:endParaRPr lang="es-MX"/>
        </a:p>
      </dgm:t>
    </dgm:pt>
    <dgm:pt modelId="{10B75F75-8FA9-49F2-94EC-148E6479A1F8}" type="pres">
      <dgm:prSet presAssocID="{BE2080CD-15C7-4753-9D38-45092CE871A2}" presName="Name0" presStyleCnt="0">
        <dgm:presLayoutVars>
          <dgm:dir/>
          <dgm:resizeHandles val="exact"/>
        </dgm:presLayoutVars>
      </dgm:prSet>
      <dgm:spPr/>
    </dgm:pt>
    <dgm:pt modelId="{95281B68-BE2C-46BE-9B2F-D53BD1949E58}" type="pres">
      <dgm:prSet presAssocID="{F3D5426C-E3E2-42C7-9BF6-29E1F90A0287}" presName="node" presStyleLbl="node1" presStyleIdx="0" presStyleCnt="4">
        <dgm:presLayoutVars>
          <dgm:bulletEnabled val="1"/>
        </dgm:presLayoutVars>
      </dgm:prSet>
      <dgm:spPr/>
      <dgm:t>
        <a:bodyPr/>
        <a:lstStyle/>
        <a:p>
          <a:endParaRPr lang="es-MX"/>
        </a:p>
      </dgm:t>
    </dgm:pt>
    <dgm:pt modelId="{DEFEC4EB-136E-4ADA-B6EE-7A51986B2DDF}" type="pres">
      <dgm:prSet presAssocID="{744E47EB-CCA3-4C6E-8E4C-0B7C3D6543AE}" presName="sibTrans" presStyleLbl="sibTrans2D1" presStyleIdx="0" presStyleCnt="3"/>
      <dgm:spPr/>
      <dgm:t>
        <a:bodyPr/>
        <a:lstStyle/>
        <a:p>
          <a:endParaRPr lang="es-MX"/>
        </a:p>
      </dgm:t>
    </dgm:pt>
    <dgm:pt modelId="{E282BCC2-FEF6-4054-B035-8A872A892EA4}" type="pres">
      <dgm:prSet presAssocID="{744E47EB-CCA3-4C6E-8E4C-0B7C3D6543AE}" presName="connectorText" presStyleLbl="sibTrans2D1" presStyleIdx="0" presStyleCnt="3"/>
      <dgm:spPr/>
      <dgm:t>
        <a:bodyPr/>
        <a:lstStyle/>
        <a:p>
          <a:endParaRPr lang="es-MX"/>
        </a:p>
      </dgm:t>
    </dgm:pt>
    <dgm:pt modelId="{66A93E52-400E-4854-A3F6-38AEC3CC316E}" type="pres">
      <dgm:prSet presAssocID="{61C63F7C-6ECB-45FF-A277-C7DBD94543DB}" presName="node" presStyleLbl="node1" presStyleIdx="1" presStyleCnt="4">
        <dgm:presLayoutVars>
          <dgm:bulletEnabled val="1"/>
        </dgm:presLayoutVars>
      </dgm:prSet>
      <dgm:spPr/>
      <dgm:t>
        <a:bodyPr/>
        <a:lstStyle/>
        <a:p>
          <a:endParaRPr lang="es-MX"/>
        </a:p>
      </dgm:t>
    </dgm:pt>
    <dgm:pt modelId="{0D242A45-E0B9-4471-94C2-140FCC98BB94}" type="pres">
      <dgm:prSet presAssocID="{1B35BD09-C1C7-47C1-B89F-0D0E80804054}" presName="sibTrans" presStyleLbl="sibTrans2D1" presStyleIdx="1" presStyleCnt="3"/>
      <dgm:spPr/>
      <dgm:t>
        <a:bodyPr/>
        <a:lstStyle/>
        <a:p>
          <a:endParaRPr lang="es-MX"/>
        </a:p>
      </dgm:t>
    </dgm:pt>
    <dgm:pt modelId="{342E3A33-E259-4B8D-B31A-F4F485A93B28}" type="pres">
      <dgm:prSet presAssocID="{1B35BD09-C1C7-47C1-B89F-0D0E80804054}" presName="connectorText" presStyleLbl="sibTrans2D1" presStyleIdx="1" presStyleCnt="3"/>
      <dgm:spPr/>
      <dgm:t>
        <a:bodyPr/>
        <a:lstStyle/>
        <a:p>
          <a:endParaRPr lang="es-MX"/>
        </a:p>
      </dgm:t>
    </dgm:pt>
    <dgm:pt modelId="{9845B548-5965-4FEC-93A3-709687526C30}" type="pres">
      <dgm:prSet presAssocID="{D26791F4-ECAA-4593-B386-8EC6FBA2C926}" presName="node" presStyleLbl="node1" presStyleIdx="2" presStyleCnt="4">
        <dgm:presLayoutVars>
          <dgm:bulletEnabled val="1"/>
        </dgm:presLayoutVars>
      </dgm:prSet>
      <dgm:spPr/>
      <dgm:t>
        <a:bodyPr/>
        <a:lstStyle/>
        <a:p>
          <a:endParaRPr lang="es-MX"/>
        </a:p>
      </dgm:t>
    </dgm:pt>
    <dgm:pt modelId="{3F48B0BF-E4B2-4014-BD56-FE22A266CEA4}" type="pres">
      <dgm:prSet presAssocID="{6F4A0C8D-BC1B-4B85-AE49-A7AD87CCF362}" presName="sibTrans" presStyleLbl="sibTrans2D1" presStyleIdx="2" presStyleCnt="3"/>
      <dgm:spPr/>
      <dgm:t>
        <a:bodyPr/>
        <a:lstStyle/>
        <a:p>
          <a:endParaRPr lang="es-MX"/>
        </a:p>
      </dgm:t>
    </dgm:pt>
    <dgm:pt modelId="{CB425185-3BAF-425C-83B6-B0A69FEC5749}" type="pres">
      <dgm:prSet presAssocID="{6F4A0C8D-BC1B-4B85-AE49-A7AD87CCF362}" presName="connectorText" presStyleLbl="sibTrans2D1" presStyleIdx="2" presStyleCnt="3"/>
      <dgm:spPr/>
      <dgm:t>
        <a:bodyPr/>
        <a:lstStyle/>
        <a:p>
          <a:endParaRPr lang="es-MX"/>
        </a:p>
      </dgm:t>
    </dgm:pt>
    <dgm:pt modelId="{02576CC3-75F4-41FE-9ADB-65F54ED3622A}" type="pres">
      <dgm:prSet presAssocID="{17DF26BE-60CB-4C9B-A811-44C6C4347293}" presName="node" presStyleLbl="node1" presStyleIdx="3" presStyleCnt="4">
        <dgm:presLayoutVars>
          <dgm:bulletEnabled val="1"/>
        </dgm:presLayoutVars>
      </dgm:prSet>
      <dgm:spPr/>
      <dgm:t>
        <a:bodyPr/>
        <a:lstStyle/>
        <a:p>
          <a:endParaRPr lang="es-MX"/>
        </a:p>
      </dgm:t>
    </dgm:pt>
  </dgm:ptLst>
  <dgm:cxnLst>
    <dgm:cxn modelId="{E4DD8CF0-21D1-4045-A467-B0AE07A52A7E}" srcId="{BE2080CD-15C7-4753-9D38-45092CE871A2}" destId="{D26791F4-ECAA-4593-B386-8EC6FBA2C926}" srcOrd="2" destOrd="0" parTransId="{9EC20BCB-0796-4ECE-8BD3-843DD1EB33DC}" sibTransId="{6F4A0C8D-BC1B-4B85-AE49-A7AD87CCF362}"/>
    <dgm:cxn modelId="{0259A831-496F-4890-9190-154163A651BF}" type="presOf" srcId="{F3D5426C-E3E2-42C7-9BF6-29E1F90A0287}" destId="{95281B68-BE2C-46BE-9B2F-D53BD1949E58}" srcOrd="0" destOrd="0" presId="urn:microsoft.com/office/officeart/2005/8/layout/process1"/>
    <dgm:cxn modelId="{88640360-6ED6-4B43-8D23-DBB4388EDFFD}" type="presOf" srcId="{6F4A0C8D-BC1B-4B85-AE49-A7AD87CCF362}" destId="{3F48B0BF-E4B2-4014-BD56-FE22A266CEA4}" srcOrd="0" destOrd="0" presId="urn:microsoft.com/office/officeart/2005/8/layout/process1"/>
    <dgm:cxn modelId="{A26A5B82-1F93-4A26-A4F3-3082739A6FB7}" type="presOf" srcId="{744E47EB-CCA3-4C6E-8E4C-0B7C3D6543AE}" destId="{E282BCC2-FEF6-4054-B035-8A872A892EA4}" srcOrd="1" destOrd="0" presId="urn:microsoft.com/office/officeart/2005/8/layout/process1"/>
    <dgm:cxn modelId="{70367E52-C7B7-446D-A555-F8EA11A8A5BE}" type="presOf" srcId="{744E47EB-CCA3-4C6E-8E4C-0B7C3D6543AE}" destId="{DEFEC4EB-136E-4ADA-B6EE-7A51986B2DDF}" srcOrd="0" destOrd="0" presId="urn:microsoft.com/office/officeart/2005/8/layout/process1"/>
    <dgm:cxn modelId="{E07CF4C6-4FF2-4508-929B-C85A77C7B2E5}" srcId="{BE2080CD-15C7-4753-9D38-45092CE871A2}" destId="{17DF26BE-60CB-4C9B-A811-44C6C4347293}" srcOrd="3" destOrd="0" parTransId="{6A35E540-CE75-44FD-BDAF-0926DE4A2CD2}" sibTransId="{1DC29B8F-03C7-4AAB-80F0-5DA9F40F04D1}"/>
    <dgm:cxn modelId="{CABCE6F0-64C6-4B10-AF80-A612F6C0ABBB}" srcId="{BE2080CD-15C7-4753-9D38-45092CE871A2}" destId="{61C63F7C-6ECB-45FF-A277-C7DBD94543DB}" srcOrd="1" destOrd="0" parTransId="{13CA3A7B-EE36-400B-9C52-F20F837F65DE}" sibTransId="{1B35BD09-C1C7-47C1-B89F-0D0E80804054}"/>
    <dgm:cxn modelId="{28B24B8C-6BC8-4A32-B6D0-A9EA2DDF7540}" type="presOf" srcId="{17DF26BE-60CB-4C9B-A811-44C6C4347293}" destId="{02576CC3-75F4-41FE-9ADB-65F54ED3622A}" srcOrd="0" destOrd="0" presId="urn:microsoft.com/office/officeart/2005/8/layout/process1"/>
    <dgm:cxn modelId="{8CC103DE-96EF-4574-B614-29212C624DE6}" type="presOf" srcId="{1B35BD09-C1C7-47C1-B89F-0D0E80804054}" destId="{342E3A33-E259-4B8D-B31A-F4F485A93B28}" srcOrd="1" destOrd="0" presId="urn:microsoft.com/office/officeart/2005/8/layout/process1"/>
    <dgm:cxn modelId="{92971F48-A923-43B5-87D2-0F2F385C22CF}" type="presOf" srcId="{1B35BD09-C1C7-47C1-B89F-0D0E80804054}" destId="{0D242A45-E0B9-4471-94C2-140FCC98BB94}" srcOrd="0" destOrd="0" presId="urn:microsoft.com/office/officeart/2005/8/layout/process1"/>
    <dgm:cxn modelId="{67AB95F6-C512-4740-AD91-0C95400D937F}" type="presOf" srcId="{61C63F7C-6ECB-45FF-A277-C7DBD94543DB}" destId="{66A93E52-400E-4854-A3F6-38AEC3CC316E}" srcOrd="0" destOrd="0" presId="urn:microsoft.com/office/officeart/2005/8/layout/process1"/>
    <dgm:cxn modelId="{2D54CF21-227D-45AD-8B03-AFC9AD9386A7}" type="presOf" srcId="{6F4A0C8D-BC1B-4B85-AE49-A7AD87CCF362}" destId="{CB425185-3BAF-425C-83B6-B0A69FEC5749}" srcOrd="1" destOrd="0" presId="urn:microsoft.com/office/officeart/2005/8/layout/process1"/>
    <dgm:cxn modelId="{921BD45B-AC6F-43B8-9407-3A6041F6148C}" srcId="{BE2080CD-15C7-4753-9D38-45092CE871A2}" destId="{F3D5426C-E3E2-42C7-9BF6-29E1F90A0287}" srcOrd="0" destOrd="0" parTransId="{498681D5-86DE-46FE-8CE1-17128D4655FA}" sibTransId="{744E47EB-CCA3-4C6E-8E4C-0B7C3D6543AE}"/>
    <dgm:cxn modelId="{54047002-418E-4B79-AC70-54814C3E72A9}" type="presOf" srcId="{BE2080CD-15C7-4753-9D38-45092CE871A2}" destId="{10B75F75-8FA9-49F2-94EC-148E6479A1F8}" srcOrd="0" destOrd="0" presId="urn:microsoft.com/office/officeart/2005/8/layout/process1"/>
    <dgm:cxn modelId="{0ED681FA-59DA-4F4E-8DCF-53F9F247B88F}" type="presOf" srcId="{D26791F4-ECAA-4593-B386-8EC6FBA2C926}" destId="{9845B548-5965-4FEC-93A3-709687526C30}" srcOrd="0" destOrd="0" presId="urn:microsoft.com/office/officeart/2005/8/layout/process1"/>
    <dgm:cxn modelId="{DFA9C9E1-4D99-4909-BDA3-79FE135D5F9A}" type="presParOf" srcId="{10B75F75-8FA9-49F2-94EC-148E6479A1F8}" destId="{95281B68-BE2C-46BE-9B2F-D53BD1949E58}" srcOrd="0" destOrd="0" presId="urn:microsoft.com/office/officeart/2005/8/layout/process1"/>
    <dgm:cxn modelId="{897D9F00-C446-4EBA-B078-324B9FDAAE68}" type="presParOf" srcId="{10B75F75-8FA9-49F2-94EC-148E6479A1F8}" destId="{DEFEC4EB-136E-4ADA-B6EE-7A51986B2DDF}" srcOrd="1" destOrd="0" presId="urn:microsoft.com/office/officeart/2005/8/layout/process1"/>
    <dgm:cxn modelId="{FC80ED8C-4815-4747-B538-E791D0C7EE93}" type="presParOf" srcId="{DEFEC4EB-136E-4ADA-B6EE-7A51986B2DDF}" destId="{E282BCC2-FEF6-4054-B035-8A872A892EA4}" srcOrd="0" destOrd="0" presId="urn:microsoft.com/office/officeart/2005/8/layout/process1"/>
    <dgm:cxn modelId="{7B5A3833-1A78-42F2-8F32-A56B593E081D}" type="presParOf" srcId="{10B75F75-8FA9-49F2-94EC-148E6479A1F8}" destId="{66A93E52-400E-4854-A3F6-38AEC3CC316E}" srcOrd="2" destOrd="0" presId="urn:microsoft.com/office/officeart/2005/8/layout/process1"/>
    <dgm:cxn modelId="{7C275F98-5CBC-4F98-8AA8-E5676AE62ABF}" type="presParOf" srcId="{10B75F75-8FA9-49F2-94EC-148E6479A1F8}" destId="{0D242A45-E0B9-4471-94C2-140FCC98BB94}" srcOrd="3" destOrd="0" presId="urn:microsoft.com/office/officeart/2005/8/layout/process1"/>
    <dgm:cxn modelId="{E3A5C842-B1DD-44B4-9A52-8371C932640C}" type="presParOf" srcId="{0D242A45-E0B9-4471-94C2-140FCC98BB94}" destId="{342E3A33-E259-4B8D-B31A-F4F485A93B28}" srcOrd="0" destOrd="0" presId="urn:microsoft.com/office/officeart/2005/8/layout/process1"/>
    <dgm:cxn modelId="{1179F483-AA99-4AE0-96E4-B11BB2B32E3C}" type="presParOf" srcId="{10B75F75-8FA9-49F2-94EC-148E6479A1F8}" destId="{9845B548-5965-4FEC-93A3-709687526C30}" srcOrd="4" destOrd="0" presId="urn:microsoft.com/office/officeart/2005/8/layout/process1"/>
    <dgm:cxn modelId="{8FDC17AB-5CA1-420D-A621-DADBE65084F3}" type="presParOf" srcId="{10B75F75-8FA9-49F2-94EC-148E6479A1F8}" destId="{3F48B0BF-E4B2-4014-BD56-FE22A266CEA4}" srcOrd="5" destOrd="0" presId="urn:microsoft.com/office/officeart/2005/8/layout/process1"/>
    <dgm:cxn modelId="{3B7ABFF3-CCC0-4EB2-844A-3DD825266B1A}" type="presParOf" srcId="{3F48B0BF-E4B2-4014-BD56-FE22A266CEA4}" destId="{CB425185-3BAF-425C-83B6-B0A69FEC5749}" srcOrd="0" destOrd="0" presId="urn:microsoft.com/office/officeart/2005/8/layout/process1"/>
    <dgm:cxn modelId="{E16AF889-6FC2-422D-A2FB-855DFC3352E5}" type="presParOf" srcId="{10B75F75-8FA9-49F2-94EC-148E6479A1F8}" destId="{02576CC3-75F4-41FE-9ADB-65F54ED3622A}" srcOrd="6" destOrd="0" presId="urn:microsoft.com/office/officeart/2005/8/layout/process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AA02B0-440D-47FC-8DFC-5E9CFB9439F5}" type="doc">
      <dgm:prSet loTypeId="urn:microsoft.com/office/officeart/2005/8/layout/default#1" loCatId="list" qsTypeId="urn:microsoft.com/office/officeart/2005/8/quickstyle/simple1" qsCatId="simple" csTypeId="urn:microsoft.com/office/officeart/2005/8/colors/accent6_1" csCatId="accent6" phldr="1"/>
      <dgm:spPr/>
      <dgm:t>
        <a:bodyPr/>
        <a:lstStyle/>
        <a:p>
          <a:endParaRPr lang="es-MX"/>
        </a:p>
      </dgm:t>
    </dgm:pt>
    <dgm:pt modelId="{624E8869-C7E8-4801-99EE-301DC05386D7}">
      <dgm:prSet phldrT="[Texto]"/>
      <dgm:spPr/>
      <dgm:t>
        <a:bodyPr/>
        <a:lstStyle/>
        <a:p>
          <a:r>
            <a:rPr lang="es-ES" dirty="0" smtClean="0"/>
            <a:t>Participar en el mejoramiento del desempeño y ampliar sus posibilidades de aprender. </a:t>
          </a:r>
          <a:endParaRPr lang="es-MX" dirty="0"/>
        </a:p>
      </dgm:t>
    </dgm:pt>
    <dgm:pt modelId="{6BA3EE41-DD30-411C-887B-7DCD365FC12E}" type="parTrans" cxnId="{5649FC40-929F-46DB-BC0A-EDB9F3886F5E}">
      <dgm:prSet/>
      <dgm:spPr/>
      <dgm:t>
        <a:bodyPr/>
        <a:lstStyle/>
        <a:p>
          <a:endParaRPr lang="es-MX"/>
        </a:p>
      </dgm:t>
    </dgm:pt>
    <dgm:pt modelId="{1CB49866-FC42-46FC-AEB6-DB447F941466}" type="sibTrans" cxnId="{5649FC40-929F-46DB-BC0A-EDB9F3886F5E}">
      <dgm:prSet/>
      <dgm:spPr/>
      <dgm:t>
        <a:bodyPr/>
        <a:lstStyle/>
        <a:p>
          <a:endParaRPr lang="es-MX"/>
        </a:p>
      </dgm:t>
    </dgm:pt>
    <dgm:pt modelId="{F9523EDC-9D18-45B0-923D-9E4454EEF6FB}">
      <dgm:prSet phldrT="[Texto]"/>
      <dgm:spPr/>
      <dgm:t>
        <a:bodyPr/>
        <a:lstStyle/>
        <a:p>
          <a:r>
            <a:rPr lang="es-ES" dirty="0" smtClean="0"/>
            <a:t>Explicitar a los estudiantes formas en que pueden superar sus dificultades. </a:t>
          </a:r>
          <a:endParaRPr lang="es-MX" dirty="0"/>
        </a:p>
      </dgm:t>
    </dgm:pt>
    <dgm:pt modelId="{AACD76AD-D781-4B9B-9B64-0CD9ECD8A246}" type="parTrans" cxnId="{40586462-E72F-4372-A4C7-64C26911511B}">
      <dgm:prSet/>
      <dgm:spPr/>
      <dgm:t>
        <a:bodyPr/>
        <a:lstStyle/>
        <a:p>
          <a:endParaRPr lang="es-MX"/>
        </a:p>
      </dgm:t>
    </dgm:pt>
    <dgm:pt modelId="{7942A2C4-472D-4624-A485-361A118AA910}" type="sibTrans" cxnId="{40586462-E72F-4372-A4C7-64C26911511B}">
      <dgm:prSet/>
      <dgm:spPr/>
      <dgm:t>
        <a:bodyPr/>
        <a:lstStyle/>
        <a:p>
          <a:endParaRPr lang="es-MX"/>
        </a:p>
      </dgm:t>
    </dgm:pt>
    <dgm:pt modelId="{A9C6E23C-8612-45D3-B5EA-9C094FE6E3D7}">
      <dgm:prSet phldrT="[Texto]"/>
      <dgm:spPr/>
      <dgm:t>
        <a:bodyPr/>
        <a:lstStyle/>
        <a:p>
          <a:r>
            <a:rPr lang="es-ES" dirty="0" smtClean="0"/>
            <a:t>Compartir con los alumnos y sus madres, padres de familia o tutores lo que se espera que aprendan, los criterios de evaluación. </a:t>
          </a:r>
          <a:endParaRPr lang="es-MX" dirty="0"/>
        </a:p>
      </dgm:t>
    </dgm:pt>
    <dgm:pt modelId="{AF66196A-6B81-44C3-87CE-225F4C427173}" type="parTrans" cxnId="{69637BE7-527B-4F86-BBF7-50C264429279}">
      <dgm:prSet/>
      <dgm:spPr/>
      <dgm:t>
        <a:bodyPr/>
        <a:lstStyle/>
        <a:p>
          <a:endParaRPr lang="es-MX"/>
        </a:p>
      </dgm:t>
    </dgm:pt>
    <dgm:pt modelId="{9B2194DC-7298-451B-B411-1714B5514BDD}" type="sibTrans" cxnId="{69637BE7-527B-4F86-BBF7-50C264429279}">
      <dgm:prSet/>
      <dgm:spPr/>
      <dgm:t>
        <a:bodyPr/>
        <a:lstStyle/>
        <a:p>
          <a:endParaRPr lang="es-MX"/>
        </a:p>
      </dgm:t>
    </dgm:pt>
    <dgm:pt modelId="{F006D599-E7A2-48BB-A30B-51D57140DC09}">
      <dgm:prSet/>
      <dgm:spPr/>
      <dgm:t>
        <a:bodyPr/>
        <a:lstStyle/>
        <a:p>
          <a:r>
            <a:rPr lang="es-ES" smtClean="0"/>
            <a:t>Comprender cómo potenciar los logros y cómo enfrentar las dificultades. </a:t>
          </a:r>
          <a:endParaRPr lang="es-ES" dirty="0" smtClean="0"/>
        </a:p>
      </dgm:t>
    </dgm:pt>
    <dgm:pt modelId="{C8ABBD65-B625-4EAE-A9F4-BE6557B08C22}" type="parTrans" cxnId="{18423CDE-D3E4-414C-8C92-D2E6A1B5DD7B}">
      <dgm:prSet/>
      <dgm:spPr/>
      <dgm:t>
        <a:bodyPr/>
        <a:lstStyle/>
        <a:p>
          <a:endParaRPr lang="es-MX"/>
        </a:p>
      </dgm:t>
    </dgm:pt>
    <dgm:pt modelId="{A5F2E14C-42CE-4E52-A3D0-04AE5F8B3111}" type="sibTrans" cxnId="{18423CDE-D3E4-414C-8C92-D2E6A1B5DD7B}">
      <dgm:prSet/>
      <dgm:spPr/>
      <dgm:t>
        <a:bodyPr/>
        <a:lstStyle/>
        <a:p>
          <a:endParaRPr lang="es-MX"/>
        </a:p>
      </dgm:t>
    </dgm:pt>
    <dgm:pt modelId="{A0CFBEEA-D4AF-417A-865F-765D79CD0943}" type="pres">
      <dgm:prSet presAssocID="{58AA02B0-440D-47FC-8DFC-5E9CFB9439F5}" presName="diagram" presStyleCnt="0">
        <dgm:presLayoutVars>
          <dgm:dir/>
          <dgm:resizeHandles val="exact"/>
        </dgm:presLayoutVars>
      </dgm:prSet>
      <dgm:spPr/>
      <dgm:t>
        <a:bodyPr/>
        <a:lstStyle/>
        <a:p>
          <a:endParaRPr lang="es-MX"/>
        </a:p>
      </dgm:t>
    </dgm:pt>
    <dgm:pt modelId="{C85EC148-9605-43E2-B3EA-590FD09BDA32}" type="pres">
      <dgm:prSet presAssocID="{624E8869-C7E8-4801-99EE-301DC05386D7}" presName="node" presStyleLbl="node1" presStyleIdx="0" presStyleCnt="4">
        <dgm:presLayoutVars>
          <dgm:bulletEnabled val="1"/>
        </dgm:presLayoutVars>
      </dgm:prSet>
      <dgm:spPr/>
      <dgm:t>
        <a:bodyPr/>
        <a:lstStyle/>
        <a:p>
          <a:endParaRPr lang="es-MX"/>
        </a:p>
      </dgm:t>
    </dgm:pt>
    <dgm:pt modelId="{5BB99B5A-11B4-41EE-8B07-C58F9A81A715}" type="pres">
      <dgm:prSet presAssocID="{1CB49866-FC42-46FC-AEB6-DB447F941466}" presName="sibTrans" presStyleCnt="0"/>
      <dgm:spPr/>
    </dgm:pt>
    <dgm:pt modelId="{9F9E8AF5-7FB7-40A5-8D97-40009544FA54}" type="pres">
      <dgm:prSet presAssocID="{F9523EDC-9D18-45B0-923D-9E4454EEF6FB}" presName="node" presStyleLbl="node1" presStyleIdx="1" presStyleCnt="4">
        <dgm:presLayoutVars>
          <dgm:bulletEnabled val="1"/>
        </dgm:presLayoutVars>
      </dgm:prSet>
      <dgm:spPr/>
      <dgm:t>
        <a:bodyPr/>
        <a:lstStyle/>
        <a:p>
          <a:endParaRPr lang="es-MX"/>
        </a:p>
      </dgm:t>
    </dgm:pt>
    <dgm:pt modelId="{6DE7EDAD-D1F8-40FE-94F5-8212A57C513C}" type="pres">
      <dgm:prSet presAssocID="{7942A2C4-472D-4624-A485-361A118AA910}" presName="sibTrans" presStyleCnt="0"/>
      <dgm:spPr/>
    </dgm:pt>
    <dgm:pt modelId="{B21A4413-DA17-483F-98B6-E9C63002F2BE}" type="pres">
      <dgm:prSet presAssocID="{F006D599-E7A2-48BB-A30B-51D57140DC09}" presName="node" presStyleLbl="node1" presStyleIdx="2" presStyleCnt="4">
        <dgm:presLayoutVars>
          <dgm:bulletEnabled val="1"/>
        </dgm:presLayoutVars>
      </dgm:prSet>
      <dgm:spPr/>
      <dgm:t>
        <a:bodyPr/>
        <a:lstStyle/>
        <a:p>
          <a:endParaRPr lang="es-MX"/>
        </a:p>
      </dgm:t>
    </dgm:pt>
    <dgm:pt modelId="{F88E3DCD-0A6A-4A80-9D86-C37EE76B11CB}" type="pres">
      <dgm:prSet presAssocID="{A5F2E14C-42CE-4E52-A3D0-04AE5F8B3111}" presName="sibTrans" presStyleCnt="0"/>
      <dgm:spPr/>
    </dgm:pt>
    <dgm:pt modelId="{10723424-6949-4278-9236-10FDE77BD0FD}" type="pres">
      <dgm:prSet presAssocID="{A9C6E23C-8612-45D3-B5EA-9C094FE6E3D7}" presName="node" presStyleLbl="node1" presStyleIdx="3" presStyleCnt="4">
        <dgm:presLayoutVars>
          <dgm:bulletEnabled val="1"/>
        </dgm:presLayoutVars>
      </dgm:prSet>
      <dgm:spPr/>
      <dgm:t>
        <a:bodyPr/>
        <a:lstStyle/>
        <a:p>
          <a:endParaRPr lang="es-MX"/>
        </a:p>
      </dgm:t>
    </dgm:pt>
  </dgm:ptLst>
  <dgm:cxnLst>
    <dgm:cxn modelId="{69637BE7-527B-4F86-BBF7-50C264429279}" srcId="{58AA02B0-440D-47FC-8DFC-5E9CFB9439F5}" destId="{A9C6E23C-8612-45D3-B5EA-9C094FE6E3D7}" srcOrd="3" destOrd="0" parTransId="{AF66196A-6B81-44C3-87CE-225F4C427173}" sibTransId="{9B2194DC-7298-451B-B411-1714B5514BDD}"/>
    <dgm:cxn modelId="{8755C1BC-C900-48D4-9A64-13DC018D8026}" type="presOf" srcId="{624E8869-C7E8-4801-99EE-301DC05386D7}" destId="{C85EC148-9605-43E2-B3EA-590FD09BDA32}" srcOrd="0" destOrd="0" presId="urn:microsoft.com/office/officeart/2005/8/layout/default#1"/>
    <dgm:cxn modelId="{382E7BD7-AA57-4C39-9B42-B12001E928EC}" type="presOf" srcId="{58AA02B0-440D-47FC-8DFC-5E9CFB9439F5}" destId="{A0CFBEEA-D4AF-417A-865F-765D79CD0943}" srcOrd="0" destOrd="0" presId="urn:microsoft.com/office/officeart/2005/8/layout/default#1"/>
    <dgm:cxn modelId="{F8E07AF0-B5AD-4FDE-90FF-5DE394974F6F}" type="presOf" srcId="{F006D599-E7A2-48BB-A30B-51D57140DC09}" destId="{B21A4413-DA17-483F-98B6-E9C63002F2BE}" srcOrd="0" destOrd="0" presId="urn:microsoft.com/office/officeart/2005/8/layout/default#1"/>
    <dgm:cxn modelId="{5649FC40-929F-46DB-BC0A-EDB9F3886F5E}" srcId="{58AA02B0-440D-47FC-8DFC-5E9CFB9439F5}" destId="{624E8869-C7E8-4801-99EE-301DC05386D7}" srcOrd="0" destOrd="0" parTransId="{6BA3EE41-DD30-411C-887B-7DCD365FC12E}" sibTransId="{1CB49866-FC42-46FC-AEB6-DB447F941466}"/>
    <dgm:cxn modelId="{D377C2C6-84C7-474F-88CC-338F98E8409E}" type="presOf" srcId="{A9C6E23C-8612-45D3-B5EA-9C094FE6E3D7}" destId="{10723424-6949-4278-9236-10FDE77BD0FD}" srcOrd="0" destOrd="0" presId="urn:microsoft.com/office/officeart/2005/8/layout/default#1"/>
    <dgm:cxn modelId="{4BFAD66B-65F7-4907-B390-8BE8F1A6FBA4}" type="presOf" srcId="{F9523EDC-9D18-45B0-923D-9E4454EEF6FB}" destId="{9F9E8AF5-7FB7-40A5-8D97-40009544FA54}" srcOrd="0" destOrd="0" presId="urn:microsoft.com/office/officeart/2005/8/layout/default#1"/>
    <dgm:cxn modelId="{18423CDE-D3E4-414C-8C92-D2E6A1B5DD7B}" srcId="{58AA02B0-440D-47FC-8DFC-5E9CFB9439F5}" destId="{F006D599-E7A2-48BB-A30B-51D57140DC09}" srcOrd="2" destOrd="0" parTransId="{C8ABBD65-B625-4EAE-A9F4-BE6557B08C22}" sibTransId="{A5F2E14C-42CE-4E52-A3D0-04AE5F8B3111}"/>
    <dgm:cxn modelId="{40586462-E72F-4372-A4C7-64C26911511B}" srcId="{58AA02B0-440D-47FC-8DFC-5E9CFB9439F5}" destId="{F9523EDC-9D18-45B0-923D-9E4454EEF6FB}" srcOrd="1" destOrd="0" parTransId="{AACD76AD-D781-4B9B-9B64-0CD9ECD8A246}" sibTransId="{7942A2C4-472D-4624-A485-361A118AA910}"/>
    <dgm:cxn modelId="{2FEE9DE8-EE88-4D24-ABB1-E3A00478AD34}" type="presParOf" srcId="{A0CFBEEA-D4AF-417A-865F-765D79CD0943}" destId="{C85EC148-9605-43E2-B3EA-590FD09BDA32}" srcOrd="0" destOrd="0" presId="urn:microsoft.com/office/officeart/2005/8/layout/default#1"/>
    <dgm:cxn modelId="{BC8683E2-C49B-4EFC-AC6B-9F90A6A3FB8E}" type="presParOf" srcId="{A0CFBEEA-D4AF-417A-865F-765D79CD0943}" destId="{5BB99B5A-11B4-41EE-8B07-C58F9A81A715}" srcOrd="1" destOrd="0" presId="urn:microsoft.com/office/officeart/2005/8/layout/default#1"/>
    <dgm:cxn modelId="{4EC5D08B-0683-43A7-8BB3-BEFE02AE2454}" type="presParOf" srcId="{A0CFBEEA-D4AF-417A-865F-765D79CD0943}" destId="{9F9E8AF5-7FB7-40A5-8D97-40009544FA54}" srcOrd="2" destOrd="0" presId="urn:microsoft.com/office/officeart/2005/8/layout/default#1"/>
    <dgm:cxn modelId="{FC00319C-B4FF-456F-961B-70E883F09A6B}" type="presParOf" srcId="{A0CFBEEA-D4AF-417A-865F-765D79CD0943}" destId="{6DE7EDAD-D1F8-40FE-94F5-8212A57C513C}" srcOrd="3" destOrd="0" presId="urn:microsoft.com/office/officeart/2005/8/layout/default#1"/>
    <dgm:cxn modelId="{2E93FB9A-8839-4595-8E01-7771DB8702F0}" type="presParOf" srcId="{A0CFBEEA-D4AF-417A-865F-765D79CD0943}" destId="{B21A4413-DA17-483F-98B6-E9C63002F2BE}" srcOrd="4" destOrd="0" presId="urn:microsoft.com/office/officeart/2005/8/layout/default#1"/>
    <dgm:cxn modelId="{E156E9F3-8FC5-4573-AB61-7B58719980D6}" type="presParOf" srcId="{A0CFBEEA-D4AF-417A-865F-765D79CD0943}" destId="{F88E3DCD-0A6A-4A80-9D86-C37EE76B11CB}" srcOrd="5" destOrd="0" presId="urn:microsoft.com/office/officeart/2005/8/layout/default#1"/>
    <dgm:cxn modelId="{2AFD4736-8597-48A9-BF74-7D250A0A06C2}" type="presParOf" srcId="{A0CFBEEA-D4AF-417A-865F-765D79CD0943}" destId="{10723424-6949-4278-9236-10FDE77BD0FD}" srcOrd="6" destOrd="0" presId="urn:microsoft.com/office/officeart/2005/8/layout/defaul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019D88-9EB2-4C9F-8D28-2CA65ED2E5AD}">
      <dsp:nvSpPr>
        <dsp:cNvPr id="0" name=""/>
        <dsp:cNvSpPr/>
      </dsp:nvSpPr>
      <dsp:spPr>
        <a:xfrm>
          <a:off x="1357061" y="-95373"/>
          <a:ext cx="4366324" cy="4366324"/>
        </a:xfrm>
        <a:prstGeom prst="circularArrow">
          <a:avLst>
            <a:gd name="adj1" fmla="val 4668"/>
            <a:gd name="adj2" fmla="val 272909"/>
            <a:gd name="adj3" fmla="val 12938481"/>
            <a:gd name="adj4" fmla="val 17958238"/>
            <a:gd name="adj5" fmla="val 4847"/>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458B53-E3CB-44D5-B060-6B78E313F746}">
      <dsp:nvSpPr>
        <dsp:cNvPr id="0" name=""/>
        <dsp:cNvSpPr/>
      </dsp:nvSpPr>
      <dsp:spPr>
        <a:xfrm>
          <a:off x="2126208" y="1331"/>
          <a:ext cx="2828030" cy="1414015"/>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La evaluación de los aprendizajes de los alumnos</a:t>
          </a:r>
          <a:endParaRPr lang="es-MX" sz="1600" kern="1200" dirty="0"/>
        </a:p>
      </dsp:txBody>
      <dsp:txXfrm>
        <a:off x="2126208" y="1331"/>
        <a:ext cx="2828030" cy="1414015"/>
      </dsp:txXfrm>
    </dsp:sp>
    <dsp:sp modelId="{3B282D5E-7A5A-417F-BB89-75265028E9A0}">
      <dsp:nvSpPr>
        <dsp:cNvPr id="0" name=""/>
        <dsp:cNvSpPr/>
      </dsp:nvSpPr>
      <dsp:spPr>
        <a:xfrm>
          <a:off x="3694009" y="1569132"/>
          <a:ext cx="2828030" cy="1414015"/>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Realizar el seguimiento </a:t>
          </a:r>
          <a:endParaRPr lang="es-MX" sz="1600" kern="1200" dirty="0"/>
        </a:p>
      </dsp:txBody>
      <dsp:txXfrm>
        <a:off x="3694009" y="1569132"/>
        <a:ext cx="2828030" cy="1414015"/>
      </dsp:txXfrm>
    </dsp:sp>
    <dsp:sp modelId="{4FFE4C73-63B1-44C4-8C58-909897D2AF59}">
      <dsp:nvSpPr>
        <dsp:cNvPr id="0" name=""/>
        <dsp:cNvSpPr/>
      </dsp:nvSpPr>
      <dsp:spPr>
        <a:xfrm>
          <a:off x="2126208" y="3136933"/>
          <a:ext cx="2828030" cy="1414015"/>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Crear oportunidades de aprendizaje </a:t>
          </a:r>
          <a:endParaRPr lang="es-MX" sz="1600" kern="1200" dirty="0"/>
        </a:p>
      </dsp:txBody>
      <dsp:txXfrm>
        <a:off x="2126208" y="3136933"/>
        <a:ext cx="2828030" cy="1414015"/>
      </dsp:txXfrm>
    </dsp:sp>
    <dsp:sp modelId="{6711E402-5CB3-4018-A4E6-9CD8EBF9C026}">
      <dsp:nvSpPr>
        <dsp:cNvPr id="0" name=""/>
        <dsp:cNvSpPr/>
      </dsp:nvSpPr>
      <dsp:spPr>
        <a:xfrm>
          <a:off x="558408" y="1569132"/>
          <a:ext cx="2828030" cy="1414015"/>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t>Hacer modificaciones en su práctica para que los alumnos logren los aprendizajes establecidos en los programas de estudio</a:t>
          </a:r>
          <a:endParaRPr lang="es-MX" sz="1600" kern="1200" dirty="0"/>
        </a:p>
      </dsp:txBody>
      <dsp:txXfrm>
        <a:off x="558408" y="1569132"/>
        <a:ext cx="2828030" cy="141401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281B68-BE2C-46BE-9B2F-D53BD1949E58}">
      <dsp:nvSpPr>
        <dsp:cNvPr id="0" name=""/>
        <dsp:cNvSpPr/>
      </dsp:nvSpPr>
      <dsp:spPr>
        <a:xfrm>
          <a:off x="3702" y="666501"/>
          <a:ext cx="1618756" cy="971253"/>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Obtener evidencias </a:t>
          </a:r>
          <a:endParaRPr lang="es-MX" sz="1400" kern="1200" dirty="0"/>
        </a:p>
      </dsp:txBody>
      <dsp:txXfrm>
        <a:off x="3702" y="666501"/>
        <a:ext cx="1618756" cy="971253"/>
      </dsp:txXfrm>
    </dsp:sp>
    <dsp:sp modelId="{DEFEC4EB-136E-4ADA-B6EE-7A51986B2DDF}">
      <dsp:nvSpPr>
        <dsp:cNvPr id="0" name=""/>
        <dsp:cNvSpPr/>
      </dsp:nvSpPr>
      <dsp:spPr>
        <a:xfrm>
          <a:off x="1784333" y="951402"/>
          <a:ext cx="343176" cy="401451"/>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1784333" y="951402"/>
        <a:ext cx="343176" cy="401451"/>
      </dsp:txXfrm>
    </dsp:sp>
    <dsp:sp modelId="{66A93E52-400E-4854-A3F6-38AEC3CC316E}">
      <dsp:nvSpPr>
        <dsp:cNvPr id="0" name=""/>
        <dsp:cNvSpPr/>
      </dsp:nvSpPr>
      <dsp:spPr>
        <a:xfrm>
          <a:off x="2269960" y="666501"/>
          <a:ext cx="1618756" cy="971253"/>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Elaborar juicios </a:t>
          </a:r>
          <a:endParaRPr lang="es-MX" sz="1400" kern="1200" dirty="0"/>
        </a:p>
      </dsp:txBody>
      <dsp:txXfrm>
        <a:off x="2269960" y="666501"/>
        <a:ext cx="1618756" cy="971253"/>
      </dsp:txXfrm>
    </dsp:sp>
    <dsp:sp modelId="{0D242A45-E0B9-4471-94C2-140FCC98BB94}">
      <dsp:nvSpPr>
        <dsp:cNvPr id="0" name=""/>
        <dsp:cNvSpPr/>
      </dsp:nvSpPr>
      <dsp:spPr>
        <a:xfrm>
          <a:off x="4050592" y="951402"/>
          <a:ext cx="343176" cy="401451"/>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4050592" y="951402"/>
        <a:ext cx="343176" cy="401451"/>
      </dsp:txXfrm>
    </dsp:sp>
    <dsp:sp modelId="{9845B548-5965-4FEC-93A3-709687526C30}">
      <dsp:nvSpPr>
        <dsp:cNvPr id="0" name=""/>
        <dsp:cNvSpPr/>
      </dsp:nvSpPr>
      <dsp:spPr>
        <a:xfrm>
          <a:off x="4536219" y="666501"/>
          <a:ext cx="1618756" cy="971253"/>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Brindar retroalimentación sobre los logros o necesidades</a:t>
          </a:r>
          <a:endParaRPr lang="es-MX" sz="1400" kern="1200" dirty="0"/>
        </a:p>
      </dsp:txBody>
      <dsp:txXfrm>
        <a:off x="4536219" y="666501"/>
        <a:ext cx="1618756" cy="971253"/>
      </dsp:txXfrm>
    </dsp:sp>
    <dsp:sp modelId="{3F48B0BF-E4B2-4014-BD56-FE22A266CEA4}">
      <dsp:nvSpPr>
        <dsp:cNvPr id="0" name=""/>
        <dsp:cNvSpPr/>
      </dsp:nvSpPr>
      <dsp:spPr>
        <a:xfrm>
          <a:off x="6316850" y="951402"/>
          <a:ext cx="343176" cy="401451"/>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6316850" y="951402"/>
        <a:ext cx="343176" cy="401451"/>
      </dsp:txXfrm>
    </dsp:sp>
    <dsp:sp modelId="{02576CC3-75F4-41FE-9ADB-65F54ED3622A}">
      <dsp:nvSpPr>
        <dsp:cNvPr id="0" name=""/>
        <dsp:cNvSpPr/>
      </dsp:nvSpPr>
      <dsp:spPr>
        <a:xfrm>
          <a:off x="6802477" y="666501"/>
          <a:ext cx="1618756" cy="971253"/>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Tomar decisiones que permitan mejorar el desempeño </a:t>
          </a:r>
          <a:endParaRPr lang="es-MX" sz="1400" kern="1200" dirty="0"/>
        </a:p>
      </dsp:txBody>
      <dsp:txXfrm>
        <a:off x="6802477" y="666501"/>
        <a:ext cx="1618756" cy="97125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5EC148-9605-43E2-B3EA-590FD09BDA32}">
      <dsp:nvSpPr>
        <dsp:cNvPr id="0" name=""/>
        <dsp:cNvSpPr/>
      </dsp:nvSpPr>
      <dsp:spPr>
        <a:xfrm>
          <a:off x="253209" y="731"/>
          <a:ext cx="3599274" cy="2159564"/>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Participar en el mejoramiento </a:t>
          </a:r>
          <a:r>
            <a:rPr lang="es-ES" sz="2400" kern="1200" dirty="0" smtClean="0"/>
            <a:t>del </a:t>
          </a:r>
          <a:r>
            <a:rPr lang="es-ES" sz="2400" kern="1200" dirty="0" smtClean="0"/>
            <a:t>desempeño y ampliar sus posibilidades de aprender. </a:t>
          </a:r>
          <a:endParaRPr lang="es-MX" sz="2400" kern="1200" dirty="0"/>
        </a:p>
      </dsp:txBody>
      <dsp:txXfrm>
        <a:off x="253209" y="731"/>
        <a:ext cx="3599274" cy="2159564"/>
      </dsp:txXfrm>
    </dsp:sp>
    <dsp:sp modelId="{9F9E8AF5-7FB7-40A5-8D97-40009544FA54}">
      <dsp:nvSpPr>
        <dsp:cNvPr id="0" name=""/>
        <dsp:cNvSpPr/>
      </dsp:nvSpPr>
      <dsp:spPr>
        <a:xfrm>
          <a:off x="4212411" y="731"/>
          <a:ext cx="3599274" cy="2159564"/>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Explicitar a los estudiantes formas en que pueden superar sus dificultades. </a:t>
          </a:r>
          <a:endParaRPr lang="es-MX" sz="2400" kern="1200" dirty="0"/>
        </a:p>
      </dsp:txBody>
      <dsp:txXfrm>
        <a:off x="4212411" y="731"/>
        <a:ext cx="3599274" cy="2159564"/>
      </dsp:txXfrm>
    </dsp:sp>
    <dsp:sp modelId="{B21A4413-DA17-483F-98B6-E9C63002F2BE}">
      <dsp:nvSpPr>
        <dsp:cNvPr id="0" name=""/>
        <dsp:cNvSpPr/>
      </dsp:nvSpPr>
      <dsp:spPr>
        <a:xfrm>
          <a:off x="253209" y="2520223"/>
          <a:ext cx="3599274" cy="2159564"/>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smtClean="0"/>
            <a:t>Comprender cómo potenciar los logros y cómo enfrentar las dificultades. </a:t>
          </a:r>
          <a:endParaRPr lang="es-ES" sz="2400" kern="1200" dirty="0" smtClean="0"/>
        </a:p>
      </dsp:txBody>
      <dsp:txXfrm>
        <a:off x="253209" y="2520223"/>
        <a:ext cx="3599274" cy="2159564"/>
      </dsp:txXfrm>
    </dsp:sp>
    <dsp:sp modelId="{10723424-6949-4278-9236-10FDE77BD0FD}">
      <dsp:nvSpPr>
        <dsp:cNvPr id="0" name=""/>
        <dsp:cNvSpPr/>
      </dsp:nvSpPr>
      <dsp:spPr>
        <a:xfrm>
          <a:off x="4212411" y="2520223"/>
          <a:ext cx="3599274" cy="2159564"/>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Compartir con los alumnos y sus madres, padres de familia o tutores lo que se espera que aprendan, los criterios de evaluación. </a:t>
          </a:r>
          <a:endParaRPr lang="es-MX" sz="2400" kern="1200" dirty="0"/>
        </a:p>
      </dsp:txBody>
      <dsp:txXfrm>
        <a:off x="4212411" y="2520223"/>
        <a:ext cx="3599274" cy="215956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EEB946-9A23-4BD4-90E3-D4838D88767D}" type="datetimeFigureOut">
              <a:rPr lang="es-MX" smtClean="0"/>
              <a:pPr/>
              <a:t>15/10/2012</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76B03B-DDF7-472B-96AB-1AEF2B39F198}" type="slidenum">
              <a:rPr lang="es-MX" smtClean="0"/>
              <a:pPr/>
              <a:t>‹Nº›</a:t>
            </a:fld>
            <a:endParaRPr lang="es-MX"/>
          </a:p>
        </p:txBody>
      </p:sp>
    </p:spTree>
    <p:extLst>
      <p:ext uri="{BB962C8B-B14F-4D97-AF65-F5344CB8AC3E}">
        <p14:creationId xmlns="" xmlns:p14="http://schemas.microsoft.com/office/powerpoint/2010/main" val="2541298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0FA2FA0-8398-450A-BA24-2D1BBA243415}" type="slidenum">
              <a:rPr lang="es-MX" smtClean="0"/>
              <a:pPr>
                <a:defRPr/>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6176B03B-DDF7-472B-96AB-1AEF2B39F198}" type="slidenum">
              <a:rPr lang="es-MX" smtClean="0"/>
              <a:pPr/>
              <a:t>3</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176B03B-DDF7-472B-96AB-1AEF2B39F198}" type="slidenum">
              <a:rPr lang="es-MX" smtClean="0"/>
              <a:pPr/>
              <a:t>16</a:t>
            </a:fld>
            <a:endParaRPr lang="es-MX"/>
          </a:p>
        </p:txBody>
      </p:sp>
    </p:spTree>
    <p:extLst>
      <p:ext uri="{BB962C8B-B14F-4D97-AF65-F5344CB8AC3E}">
        <p14:creationId xmlns="" xmlns:p14="http://schemas.microsoft.com/office/powerpoint/2010/main" val="3809942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0FA2FA0-8398-450A-BA24-2D1BBA243415}" type="slidenum">
              <a:rPr lang="es-MX" smtClean="0"/>
              <a:pPr>
                <a:defRPr/>
              </a:pPr>
              <a:t>28</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hyperlink" Target="http://www.sep.gob.mx/"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36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cxnSp>
        <p:nvCxnSpPr>
          <p:cNvPr id="8" name="Straight Connector 7"/>
          <p:cNvCxnSpPr/>
          <p:nvPr/>
        </p:nvCxnSpPr>
        <p:spPr>
          <a:xfrm>
            <a:off x="685800" y="3398520"/>
            <a:ext cx="7848600" cy="1588"/>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5C89F12D-631D-416A-9BE9-11C5E8D121A0}" type="datetimeFigureOut">
              <a:rPr lang="es-MX" smtClean="0"/>
              <a:pPr/>
              <a:t>15/10/2012</a:t>
            </a:fld>
            <a:endParaRPr lang="es-MX"/>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s-MX"/>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fld id="{F5BD05E3-CF3C-43C2-952C-D26653D3434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5C89F12D-631D-416A-9BE9-11C5E8D121A0}" type="datetimeFigureOut">
              <a:rPr lang="es-MX" smtClean="0"/>
              <a:pPr/>
              <a:t>15/10/2012</a:t>
            </a:fld>
            <a:endParaRPr lang="es-MX"/>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s-MX"/>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fld id="{F5BD05E3-CF3C-43C2-952C-D26653D3434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cxnSp>
        <p:nvCxnSpPr>
          <p:cNvPr id="7" name="Straight Connector 6"/>
          <p:cNvCxnSpPr/>
          <p:nvPr/>
        </p:nvCxnSpPr>
        <p:spPr>
          <a:xfrm>
            <a:off x="731520" y="4599432"/>
            <a:ext cx="7848600" cy="1588"/>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pic>
        <p:nvPicPr>
          <p:cNvPr id="8" name="Picture 2" descr="C:\Users\Public\Pictures\contono basica.pn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3779912" y="476672"/>
            <a:ext cx="1512168" cy="1512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3" descr="C:\Users\Public\Pictures\BCENTRO ESFERA.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rot="2440002">
            <a:off x="4019968" y="688921"/>
            <a:ext cx="1024888" cy="1007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7" descr="logosep">
            <a:hlinkClick r:id="rId4"/>
          </p:cNvPr>
          <p:cNvPicPr>
            <a:picLocks noChangeAspect="1" noChangeArrowheads="1"/>
          </p:cNvPicPr>
          <p:nvPr userDrawn="1"/>
        </p:nvPicPr>
        <p:blipFill>
          <a:blip r:embed="rId5" cstate="print"/>
          <a:srcRect/>
          <a:stretch>
            <a:fillRect/>
          </a:stretch>
        </p:blipFill>
        <p:spPr bwMode="auto">
          <a:xfrm>
            <a:off x="35496" y="44426"/>
            <a:ext cx="1344759" cy="648270"/>
          </a:xfrm>
          <a:prstGeom prst="rect">
            <a:avLst/>
          </a:prstGeom>
          <a:noFill/>
          <a:ln w="9525">
            <a:noFill/>
            <a:miter lim="800000"/>
            <a:headEnd/>
            <a:tailEnd/>
          </a:ln>
        </p:spPr>
      </p:pic>
      <p:pic>
        <p:nvPicPr>
          <p:cNvPr id="11" name="Imagen 2" descr="Logo-SEB.png"/>
          <p:cNvPicPr>
            <a:picLocks noChangeAspect="1" noChangeArrowheads="1"/>
          </p:cNvPicPr>
          <p:nvPr userDrawn="1"/>
        </p:nvPicPr>
        <p:blipFill>
          <a:blip r:embed="rId6" cstate="print"/>
          <a:srcRect/>
          <a:stretch>
            <a:fillRect/>
          </a:stretch>
        </p:blipFill>
        <p:spPr bwMode="auto">
          <a:xfrm>
            <a:off x="7812360" y="44624"/>
            <a:ext cx="1296144" cy="6480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afterEffect">
                                  <p:stCondLst>
                                    <p:cond delay="0"/>
                                  </p:stCondLst>
                                  <p:childTnLst>
                                    <p:animRot by="21600000">
                                      <p:cBhvr>
                                        <p:cTn id="6" dur="2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accent6">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accent6">
                    <a:lumMod val="50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a:xfrm>
            <a:off x="457200" y="18288"/>
            <a:ext cx="2895600" cy="329184"/>
          </a:xfrm>
          <a:prstGeom prst="rect">
            <a:avLst/>
          </a:prstGeom>
        </p:spPr>
        <p:txBody>
          <a:bodyPr/>
          <a:lstStyle/>
          <a:p>
            <a:fld id="{5C89F12D-631D-416A-9BE9-11C5E8D121A0}" type="datetimeFigureOut">
              <a:rPr lang="es-MX" smtClean="0"/>
              <a:pPr/>
              <a:t>15/10/2012</a:t>
            </a:fld>
            <a:endParaRPr lang="es-MX"/>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s-MX"/>
          </a:p>
        </p:txBody>
      </p:sp>
      <p:sp>
        <p:nvSpPr>
          <p:cNvPr id="9" name="Slide Number Placeholder 8"/>
          <p:cNvSpPr>
            <a:spLocks noGrp="1"/>
          </p:cNvSpPr>
          <p:nvPr>
            <p:ph type="sldNum" sz="quarter" idx="12"/>
          </p:nvPr>
        </p:nvSpPr>
        <p:spPr>
          <a:xfrm>
            <a:off x="7620000" y="18288"/>
            <a:ext cx="1066800" cy="329184"/>
          </a:xfrm>
          <a:prstGeom prst="rect">
            <a:avLst/>
          </a:prstGeom>
        </p:spPr>
        <p:txBody>
          <a:bodyPr/>
          <a:lstStyle/>
          <a:p>
            <a:fld id="{F5BD05E3-CF3C-43C2-952C-D26653D34346}" type="slidenum">
              <a:rPr lang="es-MX" smtClean="0"/>
              <a:pPr/>
              <a:t>‹Nº›</a:t>
            </a:fld>
            <a:endParaRPr lang="es-MX"/>
          </a:p>
        </p:txBody>
      </p:sp>
      <p:cxnSp>
        <p:nvCxnSpPr>
          <p:cNvPr id="11" name="Straight Connector 10"/>
          <p:cNvCxnSpPr/>
          <p:nvPr/>
        </p:nvCxnSpPr>
        <p:spPr>
          <a:xfrm rot="5400000">
            <a:off x="2217817" y="4045823"/>
            <a:ext cx="4709160" cy="794"/>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7200800" cy="663352"/>
          </a:xfrm>
        </p:spPr>
        <p:txBody>
          <a:bodyPr/>
          <a:lstStyle>
            <a:lvl1pPr>
              <a:defRPr>
                <a:solidFill>
                  <a:schemeClr val="tx1"/>
                </a:solidFill>
              </a:defRPr>
            </a:lvl1pPr>
          </a:lstStyle>
          <a:p>
            <a:r>
              <a:rPr lang="es-ES" dirty="0" smtClean="0"/>
              <a:t>Haga clic para modificar el estilo de título del patrón</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18288"/>
            <a:ext cx="2895600" cy="329184"/>
          </a:xfrm>
          <a:prstGeom prst="rect">
            <a:avLst/>
          </a:prstGeom>
        </p:spPr>
        <p:txBody>
          <a:bodyPr/>
          <a:lstStyle/>
          <a:p>
            <a:fld id="{5C89F12D-631D-416A-9BE9-11C5E8D121A0}" type="datetimeFigureOut">
              <a:rPr lang="es-MX" smtClean="0"/>
              <a:pPr/>
              <a:t>15/10/2012</a:t>
            </a:fld>
            <a:endParaRPr lang="es-MX"/>
          </a:p>
        </p:txBody>
      </p:sp>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s-MX"/>
          </a:p>
        </p:txBody>
      </p:sp>
      <p:sp>
        <p:nvSpPr>
          <p:cNvPr id="4" name="Slide Number Placeholder 3"/>
          <p:cNvSpPr>
            <a:spLocks noGrp="1"/>
          </p:cNvSpPr>
          <p:nvPr>
            <p:ph type="sldNum" sz="quarter" idx="12"/>
          </p:nvPr>
        </p:nvSpPr>
        <p:spPr>
          <a:xfrm>
            <a:off x="7620000" y="18288"/>
            <a:ext cx="1066800" cy="329184"/>
          </a:xfrm>
          <a:prstGeom prst="rect">
            <a:avLst/>
          </a:prstGeom>
        </p:spPr>
        <p:txBody>
          <a:bodyPr/>
          <a:lstStyle/>
          <a:p>
            <a:fld id="{F5BD05E3-CF3C-43C2-952C-D26653D3434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57200" y="18288"/>
            <a:ext cx="2895600" cy="329184"/>
          </a:xfrm>
          <a:prstGeom prst="rect">
            <a:avLst/>
          </a:prstGeom>
        </p:spPr>
        <p:txBody>
          <a:bodyPr/>
          <a:lstStyle/>
          <a:p>
            <a:fld id="{5C89F12D-631D-416A-9BE9-11C5E8D121A0}" type="datetimeFigureOut">
              <a:rPr lang="es-MX" smtClean="0"/>
              <a:pPr/>
              <a:t>15/10/2012</a:t>
            </a:fld>
            <a:endParaRPr lang="es-MX"/>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s-MX"/>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fld id="{F5BD05E3-CF3C-43C2-952C-D26653D34346}" type="slidenum">
              <a:rPr lang="es-MX" smtClean="0"/>
              <a:pPr/>
              <a:t>‹Nº›</a:t>
            </a:fld>
            <a:endParaRPr lang="es-MX"/>
          </a:p>
        </p:txBody>
      </p:sp>
      <p:cxnSp>
        <p:nvCxnSpPr>
          <p:cNvPr id="9" name="Straight Connector 8"/>
          <p:cNvCxnSpPr/>
          <p:nvPr/>
        </p:nvCxnSpPr>
        <p:spPr>
          <a:xfrm rot="5400000">
            <a:off x="-13116" y="3580206"/>
            <a:ext cx="5577840" cy="1588"/>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57200" y="18288"/>
            <a:ext cx="2895600" cy="329184"/>
          </a:xfrm>
          <a:prstGeom prst="rect">
            <a:avLst/>
          </a:prstGeom>
        </p:spPr>
        <p:txBody>
          <a:bodyPr/>
          <a:lstStyle/>
          <a:p>
            <a:fld id="{5C89F12D-631D-416A-9BE9-11C5E8D121A0}" type="datetimeFigureOut">
              <a:rPr lang="es-MX" smtClean="0"/>
              <a:pPr/>
              <a:t>15/10/2012</a:t>
            </a:fld>
            <a:endParaRPr lang="es-MX"/>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s-MX"/>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fld id="{F5BD05E3-CF3C-43C2-952C-D26653D3434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sep.gob.mx/"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412776"/>
            <a:ext cx="8229600" cy="4876800"/>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7" name="Rectangle 6"/>
          <p:cNvSpPr/>
          <p:nvPr userDrawn="1"/>
        </p:nvSpPr>
        <p:spPr>
          <a:xfrm>
            <a:off x="0" y="0"/>
            <a:ext cx="9144000" cy="25270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magen 2" descr="Logo-SEB.png"/>
          <p:cNvPicPr>
            <a:picLocks noChangeAspect="1" noChangeArrowheads="1"/>
          </p:cNvPicPr>
          <p:nvPr userDrawn="1"/>
        </p:nvPicPr>
        <p:blipFill>
          <a:blip r:embed="rId13" cstate="print"/>
          <a:srcRect/>
          <a:stretch>
            <a:fillRect/>
          </a:stretch>
        </p:blipFill>
        <p:spPr bwMode="auto">
          <a:xfrm>
            <a:off x="8316788" y="44624"/>
            <a:ext cx="791716" cy="395858"/>
          </a:xfrm>
          <a:prstGeom prst="rect">
            <a:avLst/>
          </a:prstGeom>
          <a:noFill/>
        </p:spPr>
      </p:pic>
      <p:pic>
        <p:nvPicPr>
          <p:cNvPr id="11" name="Picture 7" descr="logosep">
            <a:hlinkClick r:id="rId14"/>
          </p:cNvPr>
          <p:cNvPicPr>
            <a:picLocks noChangeAspect="1" noChangeArrowheads="1"/>
          </p:cNvPicPr>
          <p:nvPr userDrawn="1"/>
        </p:nvPicPr>
        <p:blipFill>
          <a:blip r:embed="rId15" cstate="print"/>
          <a:srcRect/>
          <a:stretch>
            <a:fillRect/>
          </a:stretch>
        </p:blipFill>
        <p:spPr bwMode="auto">
          <a:xfrm>
            <a:off x="35497" y="44426"/>
            <a:ext cx="864096" cy="416556"/>
          </a:xfrm>
          <a:prstGeom prst="rect">
            <a:avLst/>
          </a:prstGeom>
          <a:noFill/>
          <a:ln w="9525">
            <a:noFill/>
            <a:miter lim="800000"/>
            <a:headEnd/>
            <a:tailEnd/>
          </a:ln>
        </p:spPr>
      </p:pic>
      <p:sp>
        <p:nvSpPr>
          <p:cNvPr id="2" name="Title Placeholder 1"/>
          <p:cNvSpPr>
            <a:spLocks noGrp="1"/>
          </p:cNvSpPr>
          <p:nvPr>
            <p:ph type="title"/>
          </p:nvPr>
        </p:nvSpPr>
        <p:spPr>
          <a:xfrm>
            <a:off x="1043608" y="173360"/>
            <a:ext cx="7128792" cy="663352"/>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r" defTabSz="914400" rtl="0" eaLnBrk="1" latinLnBrk="0" hangingPunct="1">
        <a:spcBef>
          <a:spcPct val="0"/>
        </a:spcBef>
        <a:buNone/>
        <a:defRPr sz="2800" b="1" kern="1200" spc="-100" baseline="0">
          <a:solidFill>
            <a:schemeClr val="tx1"/>
          </a:solidFill>
          <a:latin typeface="+mj-lt"/>
          <a:ea typeface="+mj-ea"/>
          <a:cs typeface="+mj-cs"/>
        </a:defRPr>
      </a:lvl1pPr>
    </p:titleStyle>
    <p:bodyStyle>
      <a:lvl1pPr marL="265113" indent="-265113" algn="l" defTabSz="914400" rtl="0" eaLnBrk="1" latinLnBrk="0" hangingPunct="1">
        <a:spcBef>
          <a:spcPct val="20000"/>
        </a:spcBef>
        <a:buClr>
          <a:schemeClr val="accent1"/>
        </a:buClr>
        <a:buSzPct val="105000"/>
        <a:buFontTx/>
        <a:buBlip>
          <a:blip r:embed="rId16"/>
        </a:buBlip>
        <a:defRPr sz="2400" kern="1200">
          <a:solidFill>
            <a:schemeClr val="accent6">
              <a:lumMod val="75000"/>
            </a:schemeClr>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accent6">
              <a:lumMod val="75000"/>
            </a:schemeClr>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accent6">
              <a:lumMod val="75000"/>
            </a:schemeClr>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accent6">
              <a:lumMod val="75000"/>
            </a:schemeClr>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accent6">
              <a:lumMod val="75000"/>
            </a:schemeClr>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mailto:rmnicolas@sep.gob.mx"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1.xml"/><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4 Título"/>
          <p:cNvSpPr>
            <a:spLocks noGrp="1"/>
          </p:cNvSpPr>
          <p:nvPr>
            <p:ph type="title"/>
          </p:nvPr>
        </p:nvSpPr>
        <p:spPr>
          <a:xfrm>
            <a:off x="832048" y="2348880"/>
            <a:ext cx="7772400" cy="1565523"/>
          </a:xfrm>
        </p:spPr>
        <p:txBody>
          <a:bodyPr>
            <a:noAutofit/>
          </a:bodyPr>
          <a:lstStyle/>
          <a:p>
            <a:pPr algn="ctr"/>
            <a:r>
              <a:rPr lang="es-MX" sz="3200" b="1" dirty="0" smtClean="0"/>
              <a:t>Evaluación formativa. Cartilla de educación básica</a:t>
            </a:r>
          </a:p>
        </p:txBody>
      </p:sp>
      <p:sp>
        <p:nvSpPr>
          <p:cNvPr id="2" name="1 Rectángulo"/>
          <p:cNvSpPr/>
          <p:nvPr/>
        </p:nvSpPr>
        <p:spPr>
          <a:xfrm>
            <a:off x="3779912" y="5949280"/>
            <a:ext cx="5256584" cy="720080"/>
          </a:xfrm>
          <a:prstGeom prst="rect">
            <a:avLst/>
          </a:prstGeom>
          <a:gradFill>
            <a:gsLst>
              <a:gs pos="0">
                <a:schemeClr val="bg1">
                  <a:lumMod val="95000"/>
                </a:schemeClr>
              </a:gs>
              <a:gs pos="72000">
                <a:schemeClr val="bg1">
                  <a:lumMod val="85000"/>
                </a:schemeClr>
              </a:gs>
              <a:gs pos="100000">
                <a:schemeClr val="bg1">
                  <a:lumMod val="65000"/>
                </a:schemeClr>
              </a:gs>
            </a:gsLst>
          </a:gradFill>
          <a:ln>
            <a:solidFill>
              <a:schemeClr val="bg1">
                <a:lumMod val="95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s-MX" b="1" dirty="0" smtClean="0">
                <a:solidFill>
                  <a:schemeClr val="tx1"/>
                </a:solidFill>
              </a:rPr>
              <a:t>Mtra. Rosa María Nicolás Mora</a:t>
            </a:r>
          </a:p>
          <a:p>
            <a:pPr algn="ctr"/>
            <a:r>
              <a:rPr lang="es-MX" b="1" dirty="0" smtClean="0">
                <a:solidFill>
                  <a:schemeClr val="tx1"/>
                </a:solidFill>
              </a:rPr>
              <a:t>México D.F.,  Octubre de </a:t>
            </a:r>
            <a:r>
              <a:rPr lang="es-MX" b="1" dirty="0">
                <a:solidFill>
                  <a:schemeClr val="tx1"/>
                </a:solidFill>
              </a:rPr>
              <a:t>2012</a:t>
            </a:r>
          </a:p>
        </p:txBody>
      </p:sp>
      <p:sp>
        <p:nvSpPr>
          <p:cNvPr id="3" name="2 Marcador de texto"/>
          <p:cNvSpPr>
            <a:spLocks noGrp="1"/>
          </p:cNvSpPr>
          <p:nvPr>
            <p:ph type="body" idx="1"/>
          </p:nvPr>
        </p:nvSpPr>
        <p:spPr/>
        <p:txBody>
          <a:bodyPr/>
          <a:lstStyle/>
          <a:p>
            <a:r>
              <a:rPr lang="es-MX" b="1" dirty="0"/>
              <a:t>U</a:t>
            </a:r>
            <a:r>
              <a:rPr lang="es-MX" b="1" dirty="0" smtClean="0"/>
              <a:t>n </a:t>
            </a:r>
            <a:r>
              <a:rPr lang="es-MX" b="1" dirty="0"/>
              <a:t>acompañamiento permanente hacia el logro de los aprendizajes de los </a:t>
            </a:r>
            <a:r>
              <a:rPr lang="es-MX" b="1" dirty="0" smtClean="0"/>
              <a:t>alumnos.</a:t>
            </a:r>
            <a:endParaRPr lang="es-MX" dirty="0"/>
          </a:p>
        </p:txBody>
      </p:sp>
    </p:spTree>
    <p:extLst>
      <p:ext uri="{BB962C8B-B14F-4D97-AF65-F5344CB8AC3E}">
        <p14:creationId xmlns="" xmlns:p14="http://schemas.microsoft.com/office/powerpoint/2010/main" val="312450461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Acuerdo 648 </a:t>
            </a:r>
            <a:endParaRPr lang="es-MX" dirty="0"/>
          </a:p>
        </p:txBody>
      </p:sp>
      <p:sp>
        <p:nvSpPr>
          <p:cNvPr id="3" name="2 Marcador de contenido"/>
          <p:cNvSpPr>
            <a:spLocks noGrp="1"/>
          </p:cNvSpPr>
          <p:nvPr>
            <p:ph idx="1"/>
          </p:nvPr>
        </p:nvSpPr>
        <p:spPr/>
        <p:txBody>
          <a:bodyPr>
            <a:normAutofit lnSpcReduction="10000"/>
          </a:bodyPr>
          <a:lstStyle/>
          <a:p>
            <a:r>
              <a:rPr lang="es-MX" dirty="0" smtClean="0"/>
              <a:t>Artículo 3º </a:t>
            </a:r>
          </a:p>
          <a:p>
            <a:pPr marL="0" indent="0" algn="just">
              <a:buNone/>
            </a:pPr>
            <a:r>
              <a:rPr lang="es-MX" dirty="0" smtClean="0"/>
              <a:t>La </a:t>
            </a:r>
            <a:r>
              <a:rPr lang="es-MX" dirty="0"/>
              <a:t>evaluación de los aprendizajes </a:t>
            </a:r>
            <a:r>
              <a:rPr lang="es-MX" u="sng" dirty="0"/>
              <a:t>se basará en la valoración del desempeño de los alumnos en relación con el logro de los aprendizajes esperados y las competencias que éstos favorecen</a:t>
            </a:r>
            <a:r>
              <a:rPr lang="es-MX" dirty="0"/>
              <a:t>, en congruencia con los programas de estudio de educación </a:t>
            </a:r>
            <a:r>
              <a:rPr lang="es-MX" dirty="0" err="1"/>
              <a:t>preescolar</a:t>
            </a:r>
            <a:r>
              <a:rPr lang="es-MX" dirty="0"/>
              <a:t>, primaria y secundaria. Asimismo, la evaluación tomará en cuenta las características de pluralidad social, lingüística y cultural, necesidades, intereses, capacidades, estilos y ritmos de aprendizaje de los alumnos. </a:t>
            </a:r>
          </a:p>
          <a:p>
            <a:pPr marL="0" indent="0" algn="just">
              <a:buNone/>
            </a:pPr>
            <a:r>
              <a:rPr lang="es-MX" u="sng" dirty="0"/>
              <a:t>Toda evaluación debe conducir al mejoramiento del aprendizaje, así como a detectar y atender las fortalezas y debilidades en el proceso educativo de cada alumno</a:t>
            </a:r>
            <a:r>
              <a:rPr lang="es-MX" dirty="0"/>
              <a:t>. </a:t>
            </a:r>
          </a:p>
        </p:txBody>
      </p:sp>
    </p:spTree>
    <p:extLst>
      <p:ext uri="{BB962C8B-B14F-4D97-AF65-F5344CB8AC3E}">
        <p14:creationId xmlns="" xmlns:p14="http://schemas.microsoft.com/office/powerpoint/2010/main" val="2741749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p:cNvPicPr>
            <a:picLocks noGrp="1"/>
          </p:cNvPicPr>
          <p:nvPr>
            <p:ph idx="1"/>
          </p:nvPr>
        </p:nvPicPr>
        <p:blipFill>
          <a:blip r:embed="rId2" cstate="print"/>
          <a:srcRect l="20707" t="24409" r="16770" b="23846"/>
          <a:stretch>
            <a:fillRect/>
          </a:stretch>
        </p:blipFill>
        <p:spPr bwMode="auto">
          <a:xfrm>
            <a:off x="611560" y="2060848"/>
            <a:ext cx="7992888" cy="3816423"/>
          </a:xfrm>
          <a:prstGeom prst="rect">
            <a:avLst/>
          </a:prstGeom>
          <a:noFill/>
          <a:ln w="9525">
            <a:noFill/>
            <a:miter lim="800000"/>
            <a:headEnd/>
            <a:tailEnd/>
          </a:ln>
        </p:spPr>
      </p:pic>
      <p:sp>
        <p:nvSpPr>
          <p:cNvPr id="5" name="4 Elipse"/>
          <p:cNvSpPr/>
          <p:nvPr/>
        </p:nvSpPr>
        <p:spPr>
          <a:xfrm>
            <a:off x="3923928" y="4005064"/>
            <a:ext cx="4608512"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l="20387" t="23885" r="16309" b="10999"/>
          <a:stretch>
            <a:fillRect/>
          </a:stretch>
        </p:blipFill>
        <p:spPr bwMode="auto">
          <a:xfrm>
            <a:off x="683568" y="1124744"/>
            <a:ext cx="7848872" cy="4536504"/>
          </a:xfrm>
          <a:prstGeom prst="rect">
            <a:avLst/>
          </a:prstGeom>
          <a:noFill/>
          <a:ln w="9525">
            <a:noFill/>
            <a:miter lim="800000"/>
            <a:headEnd/>
            <a:tailEnd/>
          </a:ln>
        </p:spPr>
      </p:pic>
      <p:sp>
        <p:nvSpPr>
          <p:cNvPr id="3" name="2 Elipse"/>
          <p:cNvSpPr/>
          <p:nvPr/>
        </p:nvSpPr>
        <p:spPr>
          <a:xfrm>
            <a:off x="3923928" y="3068960"/>
            <a:ext cx="4608512"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b="1" dirty="0"/>
              <a:t>Artículo 10.- </a:t>
            </a:r>
            <a:r>
              <a:rPr lang="es-MX" dirty="0"/>
              <a:t>Estrategias de intervención: A partir del mes de noviembre para la educación </a:t>
            </a:r>
            <a:r>
              <a:rPr lang="es-MX" dirty="0" err="1"/>
              <a:t>preescolar</a:t>
            </a:r>
            <a:r>
              <a:rPr lang="es-MX" dirty="0"/>
              <a:t>, o desde la conclusión del segundo bloque en el caso de la educación primaria y secundaria, el docente </a:t>
            </a:r>
            <a:r>
              <a:rPr lang="es-MX" u="sng" dirty="0"/>
              <a:t>deberá registrar en la Cartilla de Educación Básica, los apoyos que el alumno requiera para alcanzar los aprendizajes previstos y en acuerdo con los padres de familia o tutores, definirá la estrategia de intervención a seguir. </a:t>
            </a:r>
            <a:endParaRPr lang="es-MX" u="sng" dirty="0" smtClean="0"/>
          </a:p>
          <a:p>
            <a:pPr marL="0" indent="0" algn="just">
              <a:buNone/>
            </a:pPr>
            <a:r>
              <a:rPr lang="es-MX" dirty="0" smtClean="0"/>
              <a:t>En </a:t>
            </a:r>
            <a:r>
              <a:rPr lang="es-MX" dirty="0"/>
              <a:t>el caso de primaria y secundaria esta estrategia tiene como fin mejorar el aprendizaje de los alumnos para disminuir los riesgos de que no sean promovidos al siguiente grado o nivel educativo. </a:t>
            </a:r>
          </a:p>
        </p:txBody>
      </p:sp>
    </p:spTree>
    <p:extLst>
      <p:ext uri="{BB962C8B-B14F-4D97-AF65-F5344CB8AC3E}">
        <p14:creationId xmlns="" xmlns:p14="http://schemas.microsoft.com/office/powerpoint/2010/main" val="1415090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b="1" dirty="0"/>
              <a:t>Artículo 16.- </a:t>
            </a:r>
            <a:r>
              <a:rPr lang="es-MX" dirty="0"/>
              <a:t>Medidas compensatorias: En el caso de alumnos que en términos del artículo anterior, sean promovidos de grado, sin haber acreditado el total de asignaturas del grado previo, así como para los alumnos no promovidos que deban cursar nuevamente un grado escolar, la Cartilla de Educación Básica deberá incluir las orientaciones sobre los apoyos necesarios para lograr los aprendizajes no alcanzados, que podrán brindar los padres de familia o tutores, y que deberán proporcionar los docentes que reciban a los alumnos en el siguiente ciclo escolar. </a:t>
            </a:r>
          </a:p>
        </p:txBody>
      </p:sp>
    </p:spTree>
    <p:extLst>
      <p:ext uri="{BB962C8B-B14F-4D97-AF65-F5344CB8AC3E}">
        <p14:creationId xmlns="" xmlns:p14="http://schemas.microsoft.com/office/powerpoint/2010/main" val="3959455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Transitorios </a:t>
            </a:r>
            <a:endParaRPr lang="es-MX" dirty="0"/>
          </a:p>
        </p:txBody>
      </p:sp>
      <p:sp>
        <p:nvSpPr>
          <p:cNvPr id="3" name="2 Marcador de contenido"/>
          <p:cNvSpPr>
            <a:spLocks noGrp="1"/>
          </p:cNvSpPr>
          <p:nvPr>
            <p:ph idx="1"/>
          </p:nvPr>
        </p:nvSpPr>
        <p:spPr/>
        <p:txBody>
          <a:bodyPr/>
          <a:lstStyle/>
          <a:p>
            <a:r>
              <a:rPr lang="es-MX" b="1" dirty="0"/>
              <a:t>QUINTO.- </a:t>
            </a:r>
            <a:r>
              <a:rPr lang="es-MX" dirty="0"/>
              <a:t>Transcurrido un año de la entrada en vigor del presente Acuerdo, será revisado por la Secretaría de Educación Pública del Gobierno Federal en coordinación con las autoridades educativas locales, a efecto de evaluar su aplicación y, en su caso, publicar en el Diario Oficial de la Federación las actualizaciones correspondientes. </a:t>
            </a:r>
          </a:p>
        </p:txBody>
      </p:sp>
    </p:spTree>
    <p:extLst>
      <p:ext uri="{BB962C8B-B14F-4D97-AF65-F5344CB8AC3E}">
        <p14:creationId xmlns="" xmlns:p14="http://schemas.microsoft.com/office/powerpoint/2010/main" val="1884432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Cartilla de </a:t>
            </a:r>
            <a:r>
              <a:rPr lang="es-MX" dirty="0"/>
              <a:t>E</a:t>
            </a:r>
            <a:r>
              <a:rPr lang="es-MX" dirty="0" smtClean="0"/>
              <a:t>ducación </a:t>
            </a:r>
            <a:r>
              <a:rPr lang="es-MX" dirty="0"/>
              <a:t>B</a:t>
            </a:r>
            <a:r>
              <a:rPr lang="es-MX" dirty="0" smtClean="0"/>
              <a:t>ásica </a:t>
            </a:r>
            <a:endParaRPr lang="es-MX" dirty="0"/>
          </a:p>
        </p:txBody>
      </p:sp>
      <p:pic>
        <p:nvPicPr>
          <p:cNvPr id="4" name="4 Imagen"/>
          <p:cNvPicPr>
            <a:picLocks noGrp="1" noChangeAspect="1" noChangeArrowheads="1"/>
          </p:cNvPicPr>
          <p:nvPr>
            <p:ph idx="1"/>
          </p:nvPr>
        </p:nvPicPr>
        <p:blipFill rotWithShape="1">
          <a:blip r:embed="rId3" cstate="print">
            <a:extLst>
              <a:ext uri="{28A0092B-C50C-407E-A947-70E740481C1C}">
                <a14:useLocalDpi xmlns="" xmlns:a14="http://schemas.microsoft.com/office/drawing/2010/main" val="0"/>
              </a:ext>
            </a:extLst>
          </a:blip>
          <a:srcRect l="22302" t="28610" r="25793" b="12395"/>
          <a:stretch/>
        </p:blipFill>
        <p:spPr bwMode="auto">
          <a:xfrm>
            <a:off x="827584" y="1414510"/>
            <a:ext cx="8029813" cy="53475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4 CuadroTexto"/>
          <p:cNvSpPr txBox="1"/>
          <p:nvPr/>
        </p:nvSpPr>
        <p:spPr>
          <a:xfrm>
            <a:off x="827584" y="764704"/>
            <a:ext cx="7992888" cy="923330"/>
          </a:xfrm>
          <a:prstGeom prst="rect">
            <a:avLst/>
          </a:prstGeom>
          <a:noFill/>
        </p:spPr>
        <p:txBody>
          <a:bodyPr wrap="square" rtlCol="0">
            <a:spAutoFit/>
          </a:bodyPr>
          <a:lstStyle/>
          <a:p>
            <a:r>
              <a:rPr lang="es-ES" dirty="0" smtClean="0"/>
              <a:t>Consignar </a:t>
            </a:r>
            <a:r>
              <a:rPr lang="es-ES" dirty="0"/>
              <a:t>el progreso de los estudiantes obtenido en cada periodo escolar, considerando una visión cuantitativa y cualitativa.</a:t>
            </a:r>
            <a:endParaRPr lang="es-MX" dirty="0"/>
          </a:p>
          <a:p>
            <a:endParaRPr lang="es-MX" dirty="0"/>
          </a:p>
        </p:txBody>
      </p:sp>
    </p:spTree>
    <p:extLst>
      <p:ext uri="{BB962C8B-B14F-4D97-AF65-F5344CB8AC3E}">
        <p14:creationId xmlns="" xmlns:p14="http://schemas.microsoft.com/office/powerpoint/2010/main" val="715258746"/>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53 Imagen"/>
          <p:cNvPicPr/>
          <p:nvPr/>
        </p:nvPicPr>
        <p:blipFill rotWithShape="1">
          <a:blip r:embed="rId2" cstate="print">
            <a:extLst>
              <a:ext uri="{28A0092B-C50C-407E-A947-70E740481C1C}">
                <a14:useLocalDpi xmlns="" xmlns:a14="http://schemas.microsoft.com/office/drawing/2010/main" val="0"/>
              </a:ext>
            </a:extLst>
          </a:blip>
          <a:srcRect l="35872" t="10831" r="32308" b="23155"/>
          <a:stretch/>
        </p:blipFill>
        <p:spPr bwMode="auto">
          <a:xfrm>
            <a:off x="827584" y="980728"/>
            <a:ext cx="3816424" cy="53285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 xmlns:a14="http://schemas.microsoft.com/office/drawing/2010/main"/>
            </a:ext>
          </a:extLst>
        </p:spPr>
      </p:pic>
      <p:pic>
        <p:nvPicPr>
          <p:cNvPr id="55" name="54 Imagen"/>
          <p:cNvPicPr/>
          <p:nvPr/>
        </p:nvPicPr>
        <p:blipFill rotWithShape="1">
          <a:blip r:embed="rId3" cstate="print"/>
          <a:srcRect l="35620" t="13538" r="32462" b="20751"/>
          <a:stretch/>
        </p:blipFill>
        <p:spPr bwMode="auto">
          <a:xfrm>
            <a:off x="5148064" y="980728"/>
            <a:ext cx="3744416" cy="53285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3297072907"/>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1" name="10 Marcador de contenido"/>
          <p:cNvPicPr>
            <a:picLocks noGrp="1"/>
          </p:cNvPicPr>
          <p:nvPr>
            <p:ph idx="1"/>
          </p:nvPr>
        </p:nvPicPr>
        <p:blipFill rotWithShape="1">
          <a:blip r:embed="rId2" cstate="print">
            <a:extLst>
              <a:ext uri="{28A0092B-C50C-407E-A947-70E740481C1C}">
                <a14:useLocalDpi xmlns="" xmlns:a14="http://schemas.microsoft.com/office/drawing/2010/main" val="0"/>
              </a:ext>
            </a:extLst>
          </a:blip>
          <a:srcRect l="35872" t="10831" r="32308" b="23155"/>
          <a:stretch/>
        </p:blipFill>
        <p:spPr bwMode="auto">
          <a:xfrm>
            <a:off x="306808" y="1242628"/>
            <a:ext cx="3761136" cy="48047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 xmlns:a14="http://schemas.microsoft.com/office/drawing/2010/main"/>
            </a:ext>
          </a:extLst>
        </p:spPr>
      </p:pic>
      <p:sp>
        <p:nvSpPr>
          <p:cNvPr id="8" name="7 Elipse"/>
          <p:cNvSpPr/>
          <p:nvPr/>
        </p:nvSpPr>
        <p:spPr>
          <a:xfrm>
            <a:off x="107504" y="1124744"/>
            <a:ext cx="3816424"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2" name="11 Conector recto de flecha"/>
          <p:cNvCxnSpPr>
            <a:stCxn id="8" idx="6"/>
          </p:cNvCxnSpPr>
          <p:nvPr/>
        </p:nvCxnSpPr>
        <p:spPr>
          <a:xfrm flipV="1">
            <a:off x="3923928" y="1340768"/>
            <a:ext cx="1296144" cy="360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5220072" y="1196752"/>
            <a:ext cx="3312368" cy="1754326"/>
          </a:xfrm>
          <a:prstGeom prst="rect">
            <a:avLst/>
          </a:prstGeom>
          <a:noFill/>
        </p:spPr>
        <p:txBody>
          <a:bodyPr wrap="square" rtlCol="0">
            <a:spAutoFit/>
          </a:bodyPr>
          <a:lstStyle/>
          <a:p>
            <a:pPr lvl="0"/>
            <a:r>
              <a:rPr lang="es-MX" dirty="0"/>
              <a:t>El encabezado de la Cartilla de Educación Básica, indica:</a:t>
            </a:r>
          </a:p>
          <a:p>
            <a:pPr lvl="0"/>
            <a:r>
              <a:rPr lang="es-MX" dirty="0"/>
              <a:t>El grado del nivel educativo correspondiente</a:t>
            </a:r>
          </a:p>
          <a:p>
            <a:pPr lvl="0"/>
            <a:r>
              <a:rPr lang="es-MX" dirty="0"/>
              <a:t>El ciclo escolar</a:t>
            </a:r>
          </a:p>
          <a:p>
            <a:endParaRPr lang="es-MX" dirty="0"/>
          </a:p>
        </p:txBody>
      </p:sp>
      <p:sp>
        <p:nvSpPr>
          <p:cNvPr id="16" name="15 Elipse"/>
          <p:cNvSpPr/>
          <p:nvPr/>
        </p:nvSpPr>
        <p:spPr>
          <a:xfrm>
            <a:off x="179512" y="1628800"/>
            <a:ext cx="3744416" cy="4451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8" name="17 Conector recto de flecha"/>
          <p:cNvCxnSpPr>
            <a:stCxn id="16" idx="6"/>
          </p:cNvCxnSpPr>
          <p:nvPr/>
        </p:nvCxnSpPr>
        <p:spPr>
          <a:xfrm>
            <a:off x="3923928" y="1851358"/>
            <a:ext cx="1296144" cy="12176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5292080" y="2951078"/>
            <a:ext cx="3096344" cy="923330"/>
          </a:xfrm>
          <a:prstGeom prst="rect">
            <a:avLst/>
          </a:prstGeom>
          <a:noFill/>
        </p:spPr>
        <p:txBody>
          <a:bodyPr wrap="square" rtlCol="0">
            <a:spAutoFit/>
          </a:bodyPr>
          <a:lstStyle/>
          <a:p>
            <a:r>
              <a:rPr lang="es-MX" dirty="0"/>
              <a:t>Este espacio, corresponde a los datos generales del alumno y de la escuela</a:t>
            </a:r>
          </a:p>
        </p:txBody>
      </p:sp>
      <p:sp>
        <p:nvSpPr>
          <p:cNvPr id="20" name="19 Elipse"/>
          <p:cNvSpPr/>
          <p:nvPr/>
        </p:nvSpPr>
        <p:spPr>
          <a:xfrm>
            <a:off x="355896" y="2204864"/>
            <a:ext cx="3640039" cy="7462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0" name="29 Conector recto de flecha"/>
          <p:cNvCxnSpPr/>
          <p:nvPr/>
        </p:nvCxnSpPr>
        <p:spPr>
          <a:xfrm>
            <a:off x="3923928" y="2577971"/>
            <a:ext cx="936104" cy="1296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30 CuadroTexto"/>
          <p:cNvSpPr txBox="1"/>
          <p:nvPr/>
        </p:nvSpPr>
        <p:spPr>
          <a:xfrm>
            <a:off x="5220072" y="3933056"/>
            <a:ext cx="3168352" cy="646331"/>
          </a:xfrm>
          <a:prstGeom prst="rect">
            <a:avLst/>
          </a:prstGeom>
          <a:noFill/>
        </p:spPr>
        <p:txBody>
          <a:bodyPr wrap="square" rtlCol="0">
            <a:spAutoFit/>
          </a:bodyPr>
          <a:lstStyle/>
          <a:p>
            <a:r>
              <a:rPr lang="es-MX" dirty="0" smtClean="0"/>
              <a:t>Descripción de los niveles de desempeño </a:t>
            </a:r>
            <a:endParaRPr lang="es-MX" dirty="0"/>
          </a:p>
        </p:txBody>
      </p:sp>
      <p:sp>
        <p:nvSpPr>
          <p:cNvPr id="32" name="31 Elipse"/>
          <p:cNvSpPr/>
          <p:nvPr/>
        </p:nvSpPr>
        <p:spPr>
          <a:xfrm>
            <a:off x="139871" y="2992391"/>
            <a:ext cx="3856064" cy="92289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4" name="33 Conector recto de flecha"/>
          <p:cNvCxnSpPr>
            <a:stCxn id="32" idx="6"/>
          </p:cNvCxnSpPr>
          <p:nvPr/>
        </p:nvCxnSpPr>
        <p:spPr>
          <a:xfrm>
            <a:off x="3995935" y="3453837"/>
            <a:ext cx="1080121" cy="13433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34 CuadroTexto"/>
          <p:cNvSpPr txBox="1"/>
          <p:nvPr/>
        </p:nvSpPr>
        <p:spPr>
          <a:xfrm>
            <a:off x="5292080" y="4797152"/>
            <a:ext cx="2520280" cy="646331"/>
          </a:xfrm>
          <a:prstGeom prst="rect">
            <a:avLst/>
          </a:prstGeom>
          <a:noFill/>
        </p:spPr>
        <p:txBody>
          <a:bodyPr wrap="square" rtlCol="0">
            <a:spAutoFit/>
          </a:bodyPr>
          <a:lstStyle/>
          <a:p>
            <a:r>
              <a:rPr lang="es-MX" dirty="0" smtClean="0"/>
              <a:t>Registro del nivel de desempeño</a:t>
            </a:r>
            <a:endParaRPr lang="es-MX" dirty="0"/>
          </a:p>
        </p:txBody>
      </p:sp>
      <p:sp>
        <p:nvSpPr>
          <p:cNvPr id="36" name="35 Elipse"/>
          <p:cNvSpPr/>
          <p:nvPr/>
        </p:nvSpPr>
        <p:spPr>
          <a:xfrm>
            <a:off x="355896" y="4125494"/>
            <a:ext cx="2055864" cy="13179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8" name="37 Conector recto de flecha"/>
          <p:cNvCxnSpPr>
            <a:stCxn id="36" idx="6"/>
          </p:cNvCxnSpPr>
          <p:nvPr/>
        </p:nvCxnSpPr>
        <p:spPr>
          <a:xfrm>
            <a:off x="2411760" y="4784489"/>
            <a:ext cx="2448272" cy="8047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5292080" y="5733256"/>
            <a:ext cx="3096344" cy="923330"/>
          </a:xfrm>
          <a:prstGeom prst="rect">
            <a:avLst/>
          </a:prstGeom>
          <a:noFill/>
        </p:spPr>
        <p:txBody>
          <a:bodyPr wrap="square" rtlCol="0">
            <a:spAutoFit/>
          </a:bodyPr>
          <a:lstStyle/>
          <a:p>
            <a:r>
              <a:rPr lang="es-MX" dirty="0" smtClean="0"/>
              <a:t>Registro de referencia numérica, acuerdo con la escala de calificaciones</a:t>
            </a:r>
            <a:endParaRPr lang="es-MX" dirty="0"/>
          </a:p>
        </p:txBody>
      </p:sp>
    </p:spTree>
    <p:extLst>
      <p:ext uri="{BB962C8B-B14F-4D97-AF65-F5344CB8AC3E}">
        <p14:creationId xmlns="" xmlns:p14="http://schemas.microsoft.com/office/powerpoint/2010/main" val="1137413833"/>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p:nvPr/>
        </p:nvPicPr>
        <p:blipFill rotWithShape="1">
          <a:blip r:embed="rId2" cstate="print"/>
          <a:srcRect l="11855" t="43293" r="10088" b="31530"/>
          <a:stretch/>
        </p:blipFill>
        <p:spPr bwMode="auto">
          <a:xfrm>
            <a:off x="107504" y="908720"/>
            <a:ext cx="8856984" cy="5184576"/>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120803844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1043037" y="2017008"/>
            <a:ext cx="1811338" cy="646331"/>
          </a:xfrm>
          <a:prstGeom prst="rect">
            <a:avLst/>
          </a:prstGeom>
          <a:solidFill>
            <a:srgbClr val="F0B31C">
              <a:alpha val="35000"/>
            </a:srgbClr>
          </a:solidFill>
          <a:ln>
            <a:solidFill>
              <a:schemeClr val="accent6">
                <a:lumMod val="75000"/>
              </a:schemeClr>
            </a:solidFill>
          </a:ln>
        </p:spPr>
        <p:style>
          <a:lnRef idx="1">
            <a:schemeClr val="dk1"/>
          </a:lnRef>
          <a:fillRef idx="2">
            <a:schemeClr val="dk1"/>
          </a:fillRef>
          <a:effectRef idx="1">
            <a:schemeClr val="dk1"/>
          </a:effectRef>
          <a:fontRef idx="minor">
            <a:schemeClr val="dk1"/>
          </a:fontRef>
        </p:style>
        <p:txBody>
          <a:bodyPr anchor="ctr" anchorCtr="1">
            <a:spAutoFit/>
          </a:bodyPr>
          <a:lstStyle/>
          <a:p>
            <a:pPr algn="ctr" fontAlgn="auto">
              <a:spcBef>
                <a:spcPts val="0"/>
              </a:spcBef>
              <a:spcAft>
                <a:spcPts val="0"/>
              </a:spcAft>
              <a:buClr>
                <a:srgbClr val="17375E"/>
              </a:buClr>
              <a:defRPr/>
            </a:pPr>
            <a:r>
              <a:rPr lang="es-MX" dirty="0">
                <a:solidFill>
                  <a:srgbClr val="000000"/>
                </a:solidFill>
                <a:effectLst>
                  <a:outerShdw blurRad="38100" dist="38100" dir="2700000" algn="tl">
                    <a:srgbClr val="FFFFFF"/>
                  </a:outerShdw>
                </a:effectLst>
                <a:cs typeface="Arial" charset="0"/>
              </a:rPr>
              <a:t> </a:t>
            </a:r>
            <a:r>
              <a:rPr lang="es-MX" dirty="0" smtClean="0">
                <a:solidFill>
                  <a:srgbClr val="000000"/>
                </a:solidFill>
                <a:effectLst>
                  <a:outerShdw blurRad="38100" dist="38100" dir="2700000" algn="tl">
                    <a:srgbClr val="FFFFFF"/>
                  </a:outerShdw>
                </a:effectLst>
                <a:cs typeface="Arial" charset="0"/>
              </a:rPr>
              <a:t>ACUERDO 592</a:t>
            </a:r>
            <a:endParaRPr lang="es-MX" dirty="0">
              <a:solidFill>
                <a:srgbClr val="000000"/>
              </a:solidFill>
              <a:effectLst>
                <a:outerShdw blurRad="38100" dist="38100" dir="2700000" algn="tl">
                  <a:srgbClr val="FFFFFF"/>
                </a:outerShdw>
              </a:effectLst>
              <a:cs typeface="Arial" charset="0"/>
            </a:endParaRPr>
          </a:p>
        </p:txBody>
      </p:sp>
      <p:sp>
        <p:nvSpPr>
          <p:cNvPr id="9219" name="12 Abrir llave"/>
          <p:cNvSpPr>
            <a:spLocks/>
          </p:cNvSpPr>
          <p:nvPr/>
        </p:nvSpPr>
        <p:spPr bwMode="auto">
          <a:xfrm>
            <a:off x="3143300" y="1229717"/>
            <a:ext cx="357187" cy="2357438"/>
          </a:xfrm>
          <a:prstGeom prst="leftBrace">
            <a:avLst>
              <a:gd name="adj1" fmla="val 6356"/>
              <a:gd name="adj2" fmla="val 50000"/>
            </a:avLst>
          </a:prstGeom>
          <a:noFill/>
          <a:ln w="38100" algn="ctr">
            <a:solidFill>
              <a:srgbClr val="4A7EBB"/>
            </a:solidFill>
            <a:round/>
            <a:headEnd/>
            <a:tailEnd/>
          </a:ln>
        </p:spPr>
        <p:txBody>
          <a:bodyPr anchor="ctr"/>
          <a:lstStyle/>
          <a:p>
            <a:pPr algn="ctr"/>
            <a:endParaRPr lang="es-ES"/>
          </a:p>
        </p:txBody>
      </p:sp>
      <p:sp>
        <p:nvSpPr>
          <p:cNvPr id="9221" name="11 Flecha derecha"/>
          <p:cNvSpPr>
            <a:spLocks noChangeArrowheads="1"/>
          </p:cNvSpPr>
          <p:nvPr/>
        </p:nvSpPr>
        <p:spPr bwMode="auto">
          <a:xfrm rot="5400000">
            <a:off x="1693118" y="3216474"/>
            <a:ext cx="536575" cy="287338"/>
          </a:xfrm>
          <a:prstGeom prst="rightArrow">
            <a:avLst>
              <a:gd name="adj1" fmla="val 50000"/>
              <a:gd name="adj2" fmla="val 31218"/>
            </a:avLst>
          </a:prstGeom>
          <a:solidFill>
            <a:schemeClr val="accent1"/>
          </a:solidFill>
          <a:ln w="25400" algn="ctr">
            <a:solidFill>
              <a:srgbClr val="385D8A"/>
            </a:solidFill>
            <a:miter lim="800000"/>
            <a:headEnd/>
            <a:tailEnd/>
          </a:ln>
        </p:spPr>
        <p:txBody>
          <a:bodyPr rot="10800000" vert="eaVert" anchor="ctr"/>
          <a:lstStyle/>
          <a:p>
            <a:pPr algn="ctr"/>
            <a:endParaRPr lang="es-ES">
              <a:solidFill>
                <a:srgbClr val="FFFFFF"/>
              </a:solidFill>
            </a:endParaRPr>
          </a:p>
        </p:txBody>
      </p:sp>
      <p:sp>
        <p:nvSpPr>
          <p:cNvPr id="12" name="10 CuadroTexto"/>
          <p:cNvSpPr txBox="1"/>
          <p:nvPr/>
        </p:nvSpPr>
        <p:spPr>
          <a:xfrm>
            <a:off x="971600" y="4087516"/>
            <a:ext cx="1811337" cy="923330"/>
          </a:xfrm>
          <a:prstGeom prst="rect">
            <a:avLst/>
          </a:prstGeom>
          <a:solidFill>
            <a:srgbClr val="F0B31C">
              <a:alpha val="35000"/>
            </a:srgbClr>
          </a:solidFill>
          <a:ln>
            <a:solidFill>
              <a:schemeClr val="accent6">
                <a:lumMod val="75000"/>
              </a:schemeClr>
            </a:solidFill>
          </a:ln>
        </p:spPr>
        <p:style>
          <a:lnRef idx="1">
            <a:schemeClr val="dk1"/>
          </a:lnRef>
          <a:fillRef idx="2">
            <a:schemeClr val="dk1"/>
          </a:fillRef>
          <a:effectRef idx="1">
            <a:schemeClr val="dk1"/>
          </a:effectRef>
          <a:fontRef idx="minor">
            <a:schemeClr val="dk1"/>
          </a:fontRef>
        </p:style>
        <p:txBody>
          <a:bodyPr anchor="ctr" anchorCtr="1">
            <a:spAutoFit/>
          </a:bodyPr>
          <a:lstStyle/>
          <a:p>
            <a:pPr algn="ctr" fontAlgn="auto">
              <a:spcBef>
                <a:spcPts val="0"/>
              </a:spcBef>
              <a:spcAft>
                <a:spcPts val="0"/>
              </a:spcAft>
              <a:buClr>
                <a:srgbClr val="17375E"/>
              </a:buClr>
              <a:defRPr/>
            </a:pPr>
            <a:r>
              <a:rPr lang="es-MX" dirty="0">
                <a:solidFill>
                  <a:srgbClr val="000000"/>
                </a:solidFill>
                <a:effectLst>
                  <a:outerShdw blurRad="38100" dist="38100" dir="2700000" algn="tl">
                    <a:srgbClr val="FFFFFF"/>
                  </a:outerShdw>
                </a:effectLst>
                <a:cs typeface="Arial" charset="0"/>
              </a:rPr>
              <a:t> </a:t>
            </a:r>
            <a:r>
              <a:rPr lang="es-MX" dirty="0" smtClean="0">
                <a:solidFill>
                  <a:srgbClr val="000000"/>
                </a:solidFill>
                <a:effectLst>
                  <a:outerShdw blurRad="38100" dist="38100" dir="2700000" algn="tl">
                    <a:srgbClr val="FFFFFF"/>
                  </a:outerShdw>
                </a:effectLst>
                <a:cs typeface="Arial" charset="0"/>
              </a:rPr>
              <a:t>PLAN DE ESTUDIOS 2011</a:t>
            </a:r>
            <a:endParaRPr lang="es-MX" dirty="0">
              <a:solidFill>
                <a:srgbClr val="000000"/>
              </a:solidFill>
              <a:effectLst>
                <a:outerShdw blurRad="38100" dist="38100" dir="2700000" algn="tl">
                  <a:srgbClr val="FFFFFF"/>
                </a:outerShdw>
              </a:effectLst>
              <a:cs typeface="Arial" charset="0"/>
            </a:endParaRPr>
          </a:p>
        </p:txBody>
      </p:sp>
      <p:sp>
        <p:nvSpPr>
          <p:cNvPr id="9223" name="5 Rectángulo"/>
          <p:cNvSpPr>
            <a:spLocks noChangeArrowheads="1"/>
          </p:cNvSpPr>
          <p:nvPr/>
        </p:nvSpPr>
        <p:spPr bwMode="auto">
          <a:xfrm>
            <a:off x="3995936" y="4202504"/>
            <a:ext cx="4164235" cy="738664"/>
          </a:xfrm>
          <a:prstGeom prst="rect">
            <a:avLst/>
          </a:prstGeom>
          <a:noFill/>
          <a:ln w="9525">
            <a:noFill/>
            <a:miter lim="800000"/>
            <a:headEnd/>
            <a:tailEnd/>
          </a:ln>
        </p:spPr>
        <p:txBody>
          <a:bodyPr wrap="square">
            <a:spAutoFit/>
          </a:bodyPr>
          <a:lstStyle/>
          <a:p>
            <a:r>
              <a:rPr lang="es-ES" sz="1400" dirty="0" smtClean="0"/>
              <a:t>PRINCIPIOS PEDAGÓGICOS </a:t>
            </a:r>
          </a:p>
          <a:p>
            <a:r>
              <a:rPr lang="es-ES" sz="1400" b="1" dirty="0" smtClean="0"/>
              <a:t>I.7</a:t>
            </a:r>
            <a:r>
              <a:rPr lang="es-ES" sz="1400" b="1" dirty="0"/>
              <a:t>. Evaluar para aprender</a:t>
            </a:r>
            <a:endParaRPr lang="es-MX" sz="1400" dirty="0"/>
          </a:p>
          <a:p>
            <a:endParaRPr lang="es-MX" sz="1400" dirty="0">
              <a:solidFill>
                <a:srgbClr val="00109C"/>
              </a:solidFill>
            </a:endParaRPr>
          </a:p>
        </p:txBody>
      </p:sp>
      <p:sp>
        <p:nvSpPr>
          <p:cNvPr id="9224" name="12 Abrir llave"/>
          <p:cNvSpPr>
            <a:spLocks/>
          </p:cNvSpPr>
          <p:nvPr/>
        </p:nvSpPr>
        <p:spPr bwMode="auto">
          <a:xfrm>
            <a:off x="3143300" y="3803055"/>
            <a:ext cx="357187" cy="1354137"/>
          </a:xfrm>
          <a:prstGeom prst="leftBrace">
            <a:avLst>
              <a:gd name="adj1" fmla="val 3229"/>
              <a:gd name="adj2" fmla="val 50000"/>
            </a:avLst>
          </a:prstGeom>
          <a:noFill/>
          <a:ln w="38100" algn="ctr">
            <a:solidFill>
              <a:srgbClr val="4A7EBB"/>
            </a:solidFill>
            <a:round/>
            <a:headEnd/>
            <a:tailEnd/>
          </a:ln>
        </p:spPr>
        <p:txBody>
          <a:bodyPr anchor="ctr"/>
          <a:lstStyle/>
          <a:p>
            <a:pPr algn="ctr"/>
            <a:endParaRPr lang="es-ES"/>
          </a:p>
        </p:txBody>
      </p:sp>
      <p:sp>
        <p:nvSpPr>
          <p:cNvPr id="4" name="3 CuadroTexto"/>
          <p:cNvSpPr txBox="1"/>
          <p:nvPr/>
        </p:nvSpPr>
        <p:spPr>
          <a:xfrm>
            <a:off x="4007595" y="1229717"/>
            <a:ext cx="3960440" cy="2462213"/>
          </a:xfrm>
          <a:prstGeom prst="rect">
            <a:avLst/>
          </a:prstGeom>
          <a:noFill/>
        </p:spPr>
        <p:txBody>
          <a:bodyPr wrap="square" rtlCol="0">
            <a:spAutoFit/>
          </a:bodyPr>
          <a:lstStyle/>
          <a:p>
            <a:pPr algn="just"/>
            <a:r>
              <a:rPr lang="es-ES" sz="1400" b="1" dirty="0"/>
              <a:t>SEPTIMO.- </a:t>
            </a:r>
            <a:r>
              <a:rPr lang="es-ES" sz="1400" dirty="0"/>
              <a:t>La Secretaría de Educación Pública del Gobierno Federal, con el propósito de definir la evaluación de los aprendizajes en la escuela, acorde con el Plan y los programas de </a:t>
            </a:r>
            <a:r>
              <a:rPr lang="es-ES" sz="1400" dirty="0" smtClean="0"/>
              <a:t>estudio, </a:t>
            </a:r>
            <a:r>
              <a:rPr lang="es-ES" sz="1400" dirty="0"/>
              <a:t>deberá </a:t>
            </a:r>
            <a:r>
              <a:rPr lang="es-ES" sz="1400" b="1" dirty="0"/>
              <a:t>modificar el Acuerdo número 200</a:t>
            </a:r>
            <a:r>
              <a:rPr lang="es-ES" sz="1400" dirty="0"/>
              <a:t> por el que se establecen las normas de evaluación de los aprendizajes en educación primaria, secundaria y normal, </a:t>
            </a:r>
            <a:r>
              <a:rPr lang="es-ES" sz="1400" dirty="0" smtClean="0"/>
              <a:t>publicado en el </a:t>
            </a:r>
            <a:r>
              <a:rPr lang="es-ES" sz="1400" i="1" dirty="0" smtClean="0"/>
              <a:t>Diario Oficial de la Federación</a:t>
            </a:r>
            <a:r>
              <a:rPr lang="es-ES" sz="1400" dirty="0" smtClean="0"/>
              <a:t> el 19 de septiembre de 1994.</a:t>
            </a:r>
            <a:endParaRPr lang="es-MX" sz="1400" dirty="0" smtClean="0"/>
          </a:p>
          <a:p>
            <a:endParaRPr lang="es-MX" sz="1400" dirty="0"/>
          </a:p>
        </p:txBody>
      </p:sp>
      <p:sp>
        <p:nvSpPr>
          <p:cNvPr id="5" name="4 Título"/>
          <p:cNvSpPr>
            <a:spLocks noGrp="1"/>
          </p:cNvSpPr>
          <p:nvPr>
            <p:ph type="title"/>
          </p:nvPr>
        </p:nvSpPr>
        <p:spPr>
          <a:xfrm>
            <a:off x="971600" y="389384"/>
            <a:ext cx="7200800" cy="663352"/>
          </a:xfrm>
        </p:spPr>
        <p:txBody>
          <a:bodyPr/>
          <a:lstStyle/>
          <a:p>
            <a:r>
              <a:rPr lang="es-MX" dirty="0" smtClean="0"/>
              <a:t>MARCO LEGAL  </a:t>
            </a:r>
            <a:endParaRPr lang="es-MX" dirty="0"/>
          </a:p>
        </p:txBody>
      </p:sp>
      <p:sp>
        <p:nvSpPr>
          <p:cNvPr id="13" name="10 CuadroTexto"/>
          <p:cNvSpPr txBox="1"/>
          <p:nvPr/>
        </p:nvSpPr>
        <p:spPr>
          <a:xfrm>
            <a:off x="971600" y="5734997"/>
            <a:ext cx="1811337" cy="369332"/>
          </a:xfrm>
          <a:prstGeom prst="rect">
            <a:avLst/>
          </a:prstGeom>
          <a:solidFill>
            <a:srgbClr val="F0B31C">
              <a:alpha val="35000"/>
            </a:srgbClr>
          </a:solidFill>
          <a:ln>
            <a:solidFill>
              <a:schemeClr val="accent6">
                <a:lumMod val="75000"/>
              </a:schemeClr>
            </a:solidFill>
          </a:ln>
        </p:spPr>
        <p:style>
          <a:lnRef idx="1">
            <a:schemeClr val="dk1"/>
          </a:lnRef>
          <a:fillRef idx="2">
            <a:schemeClr val="dk1"/>
          </a:fillRef>
          <a:effectRef idx="1">
            <a:schemeClr val="dk1"/>
          </a:effectRef>
          <a:fontRef idx="minor">
            <a:schemeClr val="dk1"/>
          </a:fontRef>
        </p:style>
        <p:txBody>
          <a:bodyPr anchor="ctr" anchorCtr="1">
            <a:spAutoFit/>
          </a:bodyPr>
          <a:lstStyle/>
          <a:p>
            <a:pPr algn="ctr" fontAlgn="auto">
              <a:spcBef>
                <a:spcPts val="0"/>
              </a:spcBef>
              <a:spcAft>
                <a:spcPts val="0"/>
              </a:spcAft>
              <a:buClr>
                <a:srgbClr val="17375E"/>
              </a:buClr>
              <a:defRPr/>
            </a:pPr>
            <a:r>
              <a:rPr lang="es-MX" dirty="0">
                <a:solidFill>
                  <a:srgbClr val="000000"/>
                </a:solidFill>
                <a:effectLst>
                  <a:outerShdw blurRad="38100" dist="38100" dir="2700000" algn="tl">
                    <a:srgbClr val="FFFFFF"/>
                  </a:outerShdw>
                </a:effectLst>
                <a:cs typeface="Arial" charset="0"/>
              </a:rPr>
              <a:t> </a:t>
            </a:r>
            <a:r>
              <a:rPr lang="es-MX" dirty="0" smtClean="0">
                <a:solidFill>
                  <a:srgbClr val="000000"/>
                </a:solidFill>
                <a:effectLst>
                  <a:outerShdw blurRad="38100" dist="38100" dir="2700000" algn="tl">
                    <a:srgbClr val="FFFFFF"/>
                  </a:outerShdw>
                </a:effectLst>
                <a:cs typeface="Arial" charset="0"/>
              </a:rPr>
              <a:t>Acuerdo 648</a:t>
            </a:r>
            <a:endParaRPr lang="es-MX" dirty="0">
              <a:solidFill>
                <a:srgbClr val="000000"/>
              </a:solidFill>
              <a:effectLst>
                <a:outerShdw blurRad="38100" dist="38100" dir="2700000" algn="tl">
                  <a:srgbClr val="FFFFFF"/>
                </a:outerShdw>
              </a:effectLst>
              <a:cs typeface="Arial" charset="0"/>
            </a:endParaRPr>
          </a:p>
        </p:txBody>
      </p:sp>
      <p:sp>
        <p:nvSpPr>
          <p:cNvPr id="14" name="12 Abrir llave"/>
          <p:cNvSpPr>
            <a:spLocks/>
          </p:cNvSpPr>
          <p:nvPr/>
        </p:nvSpPr>
        <p:spPr bwMode="auto">
          <a:xfrm>
            <a:off x="3131840" y="5445224"/>
            <a:ext cx="357187" cy="1080120"/>
          </a:xfrm>
          <a:prstGeom prst="leftBrace">
            <a:avLst>
              <a:gd name="adj1" fmla="val 3229"/>
              <a:gd name="adj2" fmla="val 50000"/>
            </a:avLst>
          </a:prstGeom>
          <a:noFill/>
          <a:ln w="38100" algn="ctr">
            <a:solidFill>
              <a:srgbClr val="4A7EBB"/>
            </a:solidFill>
            <a:round/>
            <a:headEnd/>
            <a:tailEnd/>
          </a:ln>
        </p:spPr>
        <p:txBody>
          <a:bodyPr anchor="ctr"/>
          <a:lstStyle/>
          <a:p>
            <a:pPr algn="ctr"/>
            <a:endParaRPr lang="es-ES"/>
          </a:p>
        </p:txBody>
      </p:sp>
      <p:sp>
        <p:nvSpPr>
          <p:cNvPr id="6" name="5 CuadroTexto"/>
          <p:cNvSpPr txBox="1"/>
          <p:nvPr/>
        </p:nvSpPr>
        <p:spPr>
          <a:xfrm>
            <a:off x="3851919" y="5373216"/>
            <a:ext cx="4536505" cy="1754326"/>
          </a:xfrm>
          <a:prstGeom prst="rect">
            <a:avLst/>
          </a:prstGeom>
          <a:noFill/>
        </p:spPr>
        <p:txBody>
          <a:bodyPr wrap="square" rtlCol="0">
            <a:spAutoFit/>
          </a:bodyPr>
          <a:lstStyle/>
          <a:p>
            <a:r>
              <a:rPr lang="es-MX" dirty="0"/>
              <a:t>P</a:t>
            </a:r>
            <a:r>
              <a:rPr lang="es-MX" dirty="0" smtClean="0"/>
              <a:t>or </a:t>
            </a:r>
            <a:r>
              <a:rPr lang="es-MX" dirty="0"/>
              <a:t>el que se establecen normas generales para la evaluación, acreditación, promoción y certificación en la educación básica</a:t>
            </a:r>
            <a:br>
              <a:rPr lang="es-MX" dirty="0"/>
            </a:br>
            <a:r>
              <a:rPr lang="es-MX" dirty="0"/>
              <a:t/>
            </a:r>
            <a:br>
              <a:rPr lang="es-MX" dirty="0"/>
            </a:br>
            <a:endParaRPr lang="es-MX" dirty="0"/>
          </a:p>
        </p:txBody>
      </p:sp>
    </p:spTree>
    <p:extLst>
      <p:ext uri="{BB962C8B-B14F-4D97-AF65-F5344CB8AC3E}">
        <p14:creationId xmlns="" xmlns:p14="http://schemas.microsoft.com/office/powerpoint/2010/main" val="3564256022"/>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srcRect l="12154" t="14769" r="10307" b="55448"/>
          <a:stretch/>
        </p:blipFill>
        <p:spPr bwMode="auto">
          <a:xfrm>
            <a:off x="539552" y="764704"/>
            <a:ext cx="8136903" cy="5832648"/>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159016638"/>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srcRect l="12317" t="12061" r="44000" b="37441"/>
          <a:stretch/>
        </p:blipFill>
        <p:spPr bwMode="auto">
          <a:xfrm>
            <a:off x="539552" y="980728"/>
            <a:ext cx="7920880" cy="5256583"/>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614148094"/>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srcRect l="12638" t="62222" r="54922" b="31297"/>
          <a:stretch/>
        </p:blipFill>
        <p:spPr bwMode="auto">
          <a:xfrm>
            <a:off x="539552" y="1124744"/>
            <a:ext cx="6984776" cy="2088232"/>
          </a:xfrm>
          <a:prstGeom prst="rect">
            <a:avLst/>
          </a:prstGeom>
          <a:ln>
            <a:noFill/>
          </a:ln>
          <a:extLst>
            <a:ext uri="{53640926-AAD7-44D8-BBD7-CCE9431645EC}">
              <a14:shadowObscured xmlns="" xmlns:a14="http://schemas.microsoft.com/office/drawing/2010/main"/>
            </a:ext>
          </a:extLst>
        </p:spPr>
      </p:pic>
      <p:sp>
        <p:nvSpPr>
          <p:cNvPr id="3" name="2 Rectángulo"/>
          <p:cNvSpPr/>
          <p:nvPr/>
        </p:nvSpPr>
        <p:spPr>
          <a:xfrm>
            <a:off x="827584" y="3236783"/>
            <a:ext cx="7128792" cy="923330"/>
          </a:xfrm>
          <a:prstGeom prst="rect">
            <a:avLst/>
          </a:prstGeom>
        </p:spPr>
        <p:txBody>
          <a:bodyPr wrap="square">
            <a:spAutoFit/>
          </a:bodyPr>
          <a:lstStyle/>
          <a:p>
            <a:r>
              <a:rPr lang="es-MX" dirty="0"/>
              <a:t>De acuerdo con la normatividad vigente, a partir del bloque II, marque si el aprendizaje y/o la promoción del alumno están en riesgo.</a:t>
            </a:r>
          </a:p>
        </p:txBody>
      </p:sp>
      <p:pic>
        <p:nvPicPr>
          <p:cNvPr id="4" name="3 Imagen"/>
          <p:cNvPicPr/>
          <p:nvPr/>
        </p:nvPicPr>
        <p:blipFill rotWithShape="1">
          <a:blip r:embed="rId2" cstate="print"/>
          <a:srcRect l="13104" t="68152" r="44308" b="26139"/>
          <a:stretch/>
        </p:blipFill>
        <p:spPr bwMode="auto">
          <a:xfrm>
            <a:off x="971600" y="4394051"/>
            <a:ext cx="6696743" cy="1195189"/>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136976412"/>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srcRect l="55737" t="17846" r="10769" b="47790"/>
          <a:stretch/>
        </p:blipFill>
        <p:spPr bwMode="auto">
          <a:xfrm>
            <a:off x="467544" y="1052736"/>
            <a:ext cx="6696744" cy="3888431"/>
          </a:xfrm>
          <a:prstGeom prst="rect">
            <a:avLst/>
          </a:prstGeom>
          <a:ln>
            <a:noFill/>
          </a:ln>
          <a:extLst>
            <a:ext uri="{53640926-AAD7-44D8-BBD7-CCE9431645EC}">
              <a14:shadowObscured xmlns="" xmlns:a14="http://schemas.microsoft.com/office/drawing/2010/main"/>
            </a:ext>
          </a:extLst>
        </p:spPr>
      </p:pic>
      <p:pic>
        <p:nvPicPr>
          <p:cNvPr id="3" name="2 Imagen"/>
          <p:cNvPicPr/>
          <p:nvPr/>
        </p:nvPicPr>
        <p:blipFill rotWithShape="1">
          <a:blip r:embed="rId3" cstate="print"/>
          <a:srcRect l="12615" t="62746" r="36923" b="24201"/>
          <a:stretch/>
        </p:blipFill>
        <p:spPr bwMode="auto">
          <a:xfrm>
            <a:off x="467544" y="5229200"/>
            <a:ext cx="6840760" cy="1018540"/>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103912265"/>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srcRect l="13098" t="15264" r="9244" b="34063"/>
          <a:stretch/>
        </p:blipFill>
        <p:spPr bwMode="auto">
          <a:xfrm>
            <a:off x="395536" y="692696"/>
            <a:ext cx="7848872" cy="4212679"/>
          </a:xfrm>
          <a:prstGeom prst="rect">
            <a:avLst/>
          </a:prstGeom>
          <a:ln>
            <a:noFill/>
          </a:ln>
          <a:extLst>
            <a:ext uri="{53640926-AAD7-44D8-BBD7-CCE9431645EC}">
              <a14:shadowObscured xmlns="" xmlns:a14="http://schemas.microsoft.com/office/drawing/2010/main"/>
            </a:ext>
          </a:extLst>
        </p:spPr>
      </p:pic>
      <p:sp>
        <p:nvSpPr>
          <p:cNvPr id="3" name="2 Rectángulo"/>
          <p:cNvSpPr/>
          <p:nvPr/>
        </p:nvSpPr>
        <p:spPr>
          <a:xfrm>
            <a:off x="611560" y="4905375"/>
            <a:ext cx="7416824" cy="923330"/>
          </a:xfrm>
          <a:prstGeom prst="rect">
            <a:avLst/>
          </a:prstGeom>
        </p:spPr>
        <p:txBody>
          <a:bodyPr wrap="square">
            <a:spAutoFit/>
          </a:bodyPr>
          <a:lstStyle/>
          <a:p>
            <a:r>
              <a:rPr lang="es-MX" dirty="0" smtClean="0"/>
              <a:t>En </a:t>
            </a:r>
            <a:r>
              <a:rPr lang="es-MX" dirty="0"/>
              <a:t>este espacio </a:t>
            </a:r>
            <a:r>
              <a:rPr lang="es-MX" dirty="0" smtClean="0"/>
              <a:t>se especifican los apoyos que </a:t>
            </a:r>
            <a:r>
              <a:rPr lang="es-MX" dirty="0"/>
              <a:t>requiere el alumno para mejorar su desempeño en las asignaturas, particularmente en las que su avance no ha sido el esperado.</a:t>
            </a:r>
          </a:p>
        </p:txBody>
      </p:sp>
    </p:spTree>
    <p:extLst>
      <p:ext uri="{BB962C8B-B14F-4D97-AF65-F5344CB8AC3E}">
        <p14:creationId xmlns="" xmlns:p14="http://schemas.microsoft.com/office/powerpoint/2010/main" val="4117356966"/>
      </p:ext>
    </p:extLst>
  </p:cSld>
  <p:clrMapOvr>
    <a:masterClrMapping/>
  </p:clrMapOvr>
  <mc:AlternateContent xmlns:mc="http://schemas.openxmlformats.org/markup-compatibility/2006">
    <mc:Choice xmlns=""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srcRect l="12779" t="12555" r="8307" b="45077"/>
          <a:stretch/>
        </p:blipFill>
        <p:spPr bwMode="auto">
          <a:xfrm>
            <a:off x="539553" y="1124744"/>
            <a:ext cx="6799460" cy="3304381"/>
          </a:xfrm>
          <a:prstGeom prst="rect">
            <a:avLst/>
          </a:prstGeom>
          <a:ln>
            <a:noFill/>
          </a:ln>
          <a:extLst>
            <a:ext uri="{53640926-AAD7-44D8-BBD7-CCE9431645EC}">
              <a14:shadowObscured xmlns="" xmlns:a14="http://schemas.microsoft.com/office/drawing/2010/main"/>
            </a:ext>
          </a:extLst>
        </p:spPr>
      </p:pic>
      <p:sp>
        <p:nvSpPr>
          <p:cNvPr id="3" name="2 Rectángulo"/>
          <p:cNvSpPr/>
          <p:nvPr/>
        </p:nvSpPr>
        <p:spPr>
          <a:xfrm>
            <a:off x="1187623" y="4869160"/>
            <a:ext cx="6151389" cy="923330"/>
          </a:xfrm>
          <a:prstGeom prst="rect">
            <a:avLst/>
          </a:prstGeom>
        </p:spPr>
        <p:txBody>
          <a:bodyPr wrap="square">
            <a:spAutoFit/>
          </a:bodyPr>
          <a:lstStyle/>
          <a:p>
            <a:r>
              <a:rPr lang="es-MX" dirty="0"/>
              <a:t>En este espacio </a:t>
            </a:r>
            <a:r>
              <a:rPr lang="es-MX" dirty="0" smtClean="0"/>
              <a:t>se registran </a:t>
            </a:r>
            <a:r>
              <a:rPr lang="es-MX" dirty="0"/>
              <a:t>situaciones o factores que influyen en el desempeño del alumno y que no están exclusivamente relacionadas con las asignaturas.</a:t>
            </a:r>
          </a:p>
        </p:txBody>
      </p:sp>
    </p:spTree>
    <p:extLst>
      <p:ext uri="{BB962C8B-B14F-4D97-AF65-F5344CB8AC3E}">
        <p14:creationId xmlns="" xmlns:p14="http://schemas.microsoft.com/office/powerpoint/2010/main" val="3255638069"/>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rotWithShape="1">
          <a:blip r:embed="rId2" cstate="print"/>
          <a:srcRect l="12471" t="12062" r="7846" b="33196"/>
          <a:stretch/>
        </p:blipFill>
        <p:spPr bwMode="auto">
          <a:xfrm>
            <a:off x="467544" y="1052736"/>
            <a:ext cx="8064896" cy="4680520"/>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489856620"/>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l="35179" t="27801" r="27842" b="28631"/>
          <a:stretch>
            <a:fillRect/>
          </a:stretch>
        </p:blipFill>
        <p:spPr bwMode="auto">
          <a:xfrm>
            <a:off x="179512" y="548680"/>
            <a:ext cx="8640960" cy="6048672"/>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ctrTitle" idx="4294967295"/>
          </p:nvPr>
        </p:nvSpPr>
        <p:spPr>
          <a:xfrm>
            <a:off x="3419872" y="5229200"/>
            <a:ext cx="4788024" cy="750541"/>
          </a:xfrm>
        </p:spPr>
        <p:txBody>
          <a:bodyPr/>
          <a:lstStyle/>
          <a:p>
            <a:pPr eaLnBrk="1" hangingPunct="1"/>
            <a:r>
              <a:rPr lang="es-MX" sz="5400" dirty="0" smtClean="0"/>
              <a:t>¡GRACIAS!</a:t>
            </a:r>
          </a:p>
        </p:txBody>
      </p:sp>
      <p:sp>
        <p:nvSpPr>
          <p:cNvPr id="2" name="1 Rectángulo"/>
          <p:cNvSpPr/>
          <p:nvPr/>
        </p:nvSpPr>
        <p:spPr>
          <a:xfrm>
            <a:off x="971601" y="260648"/>
            <a:ext cx="7417046" cy="523220"/>
          </a:xfrm>
          <a:prstGeom prst="rect">
            <a:avLst/>
          </a:prstGeom>
        </p:spPr>
        <p:txBody>
          <a:bodyPr wrap="square">
            <a:spAutoFit/>
          </a:bodyPr>
          <a:lstStyle/>
          <a:p>
            <a:r>
              <a:rPr lang="es-MX" sz="2800" b="1" dirty="0"/>
              <a:t>Dirección General de Desarrollo Curricular </a:t>
            </a:r>
          </a:p>
        </p:txBody>
      </p:sp>
      <p:sp>
        <p:nvSpPr>
          <p:cNvPr id="3" name="2 CuadroTexto"/>
          <p:cNvSpPr txBox="1"/>
          <p:nvPr/>
        </p:nvSpPr>
        <p:spPr>
          <a:xfrm>
            <a:off x="971601" y="2780928"/>
            <a:ext cx="5184575" cy="369332"/>
          </a:xfrm>
          <a:prstGeom prst="rect">
            <a:avLst/>
          </a:prstGeom>
          <a:noFill/>
        </p:spPr>
        <p:txBody>
          <a:bodyPr wrap="square" rtlCol="0">
            <a:spAutoFit/>
          </a:bodyPr>
          <a:lstStyle/>
          <a:p>
            <a:r>
              <a:rPr lang="es-MX" dirty="0" smtClean="0"/>
              <a:t> </a:t>
            </a:r>
            <a:endParaRPr lang="es-MX" dirty="0"/>
          </a:p>
        </p:txBody>
      </p:sp>
      <p:sp>
        <p:nvSpPr>
          <p:cNvPr id="6" name="5 Rectángulo"/>
          <p:cNvSpPr/>
          <p:nvPr/>
        </p:nvSpPr>
        <p:spPr>
          <a:xfrm>
            <a:off x="755576" y="2908101"/>
            <a:ext cx="7417046" cy="1384995"/>
          </a:xfrm>
          <a:prstGeom prst="rect">
            <a:avLst/>
          </a:prstGeom>
        </p:spPr>
        <p:txBody>
          <a:bodyPr wrap="square">
            <a:spAutoFit/>
          </a:bodyPr>
          <a:lstStyle/>
          <a:p>
            <a:pPr algn="ctr"/>
            <a:r>
              <a:rPr lang="es-MX" sz="2800" b="1" dirty="0"/>
              <a:t>Dirección </a:t>
            </a:r>
            <a:r>
              <a:rPr lang="es-MX" sz="2800" b="1" dirty="0" smtClean="0"/>
              <a:t>General Adjunta para la Articulación de la Educación Básica</a:t>
            </a:r>
            <a:r>
              <a:rPr lang="es-MX" sz="2800" dirty="0">
                <a:hlinkClick r:id="rId3"/>
              </a:rPr>
              <a:t> rmnicolas@sep.gob.mx</a:t>
            </a:r>
            <a:r>
              <a:rPr lang="es-MX" sz="2800" b="1" dirty="0" smtClean="0"/>
              <a:t> </a:t>
            </a:r>
            <a:endParaRPr lang="es-MX" sz="2800" b="1" dirty="0"/>
          </a:p>
        </p:txBody>
      </p:sp>
    </p:spTree>
    <p:extLst>
      <p:ext uri="{BB962C8B-B14F-4D97-AF65-F5344CB8AC3E}">
        <p14:creationId xmlns="" xmlns:p14="http://schemas.microsoft.com/office/powerpoint/2010/main" val="403573245"/>
      </p:ext>
    </p:extLst>
  </p:cSld>
  <p:clrMapOvr>
    <a:masterClrMapping/>
  </p:clrMapOvr>
  <mc:AlternateContent xmlns:mc="http://schemas.openxmlformats.org/markup-compatibility/2006">
    <mc:Choice xmlns=""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608" y="44624"/>
            <a:ext cx="7128792" cy="663352"/>
          </a:xfrm>
        </p:spPr>
        <p:txBody>
          <a:bodyPr/>
          <a:lstStyle/>
          <a:p>
            <a:r>
              <a:rPr lang="es-MX" dirty="0" smtClean="0"/>
              <a:t/>
            </a:r>
            <a:br>
              <a:rPr lang="es-MX" dirty="0" smtClean="0"/>
            </a:br>
            <a:r>
              <a:rPr lang="es-MX" sz="2400" dirty="0" smtClean="0"/>
              <a:t>EVALUACIÓN FORMATIVA</a:t>
            </a:r>
            <a:endParaRPr lang="es-MX" dirty="0"/>
          </a:p>
        </p:txBody>
      </p:sp>
      <p:sp>
        <p:nvSpPr>
          <p:cNvPr id="5" name="4 Marcador de contenido"/>
          <p:cNvSpPr>
            <a:spLocks noGrp="1"/>
          </p:cNvSpPr>
          <p:nvPr>
            <p:ph idx="1"/>
          </p:nvPr>
        </p:nvSpPr>
        <p:spPr>
          <a:xfrm>
            <a:off x="457200" y="836712"/>
            <a:ext cx="8229600" cy="5452864"/>
          </a:xfrm>
        </p:spPr>
        <p:txBody>
          <a:bodyPr>
            <a:normAutofit/>
          </a:bodyPr>
          <a:lstStyle/>
          <a:p>
            <a:r>
              <a:rPr lang="es-ES" b="1" dirty="0"/>
              <a:t>I.7. Evaluar para </a:t>
            </a:r>
            <a:r>
              <a:rPr lang="es-ES" b="1" dirty="0" smtClean="0"/>
              <a:t>aprender</a:t>
            </a:r>
            <a:r>
              <a:rPr lang="es-MX" dirty="0" smtClean="0"/>
              <a:t>. </a:t>
            </a:r>
            <a:r>
              <a:rPr lang="es-ES" dirty="0" smtClean="0"/>
              <a:t>El </a:t>
            </a:r>
            <a:r>
              <a:rPr lang="es-ES" dirty="0"/>
              <a:t>docente es el encargado </a:t>
            </a:r>
            <a:r>
              <a:rPr lang="es-ES" dirty="0" smtClean="0"/>
              <a:t>de: </a:t>
            </a:r>
          </a:p>
          <a:p>
            <a:endParaRPr lang="es-ES" dirty="0"/>
          </a:p>
          <a:p>
            <a:endParaRPr lang="es-ES" dirty="0" smtClean="0"/>
          </a:p>
          <a:p>
            <a:endParaRPr lang="es-ES" dirty="0"/>
          </a:p>
          <a:p>
            <a:pPr marL="0" indent="0">
              <a:buNone/>
            </a:pPr>
            <a:endParaRPr lang="es-ES" dirty="0" smtClean="0"/>
          </a:p>
        </p:txBody>
      </p:sp>
      <p:graphicFrame>
        <p:nvGraphicFramePr>
          <p:cNvPr id="6" name="5 Diagrama"/>
          <p:cNvGraphicFramePr/>
          <p:nvPr>
            <p:extLst>
              <p:ext uri="{D42A27DB-BD31-4B8C-83A1-F6EECF244321}">
                <p14:modId xmlns="" xmlns:p14="http://schemas.microsoft.com/office/powerpoint/2010/main" val="2048652481"/>
              </p:ext>
            </p:extLst>
          </p:nvPr>
        </p:nvGraphicFramePr>
        <p:xfrm>
          <a:off x="1524000" y="1541016"/>
          <a:ext cx="7080448" cy="4552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22"/>
          <p:cNvPicPr>
            <a:picLocks noChangeAspect="1" noChangeArrowheads="1"/>
          </p:cNvPicPr>
          <p:nvPr/>
        </p:nvPicPr>
        <p:blipFill>
          <a:blip r:embed="rId7" cstate="print"/>
          <a:srcRect/>
          <a:stretch>
            <a:fillRect/>
          </a:stretch>
        </p:blipFill>
        <p:spPr bwMode="auto">
          <a:xfrm>
            <a:off x="7884368" y="1340768"/>
            <a:ext cx="1080120" cy="1656184"/>
          </a:xfrm>
          <a:prstGeom prst="rect">
            <a:avLst/>
          </a:prstGeom>
          <a:noFill/>
          <a:ln w="9525">
            <a:noFill/>
            <a:miter lim="800000"/>
            <a:headEnd/>
            <a:tailEnd/>
          </a:ln>
        </p:spPr>
      </p:pic>
      <p:pic>
        <p:nvPicPr>
          <p:cNvPr id="11" name="Picture 54" descr="DSCF0124"/>
          <p:cNvPicPr>
            <a:picLocks noChangeAspect="1" noChangeArrowheads="1"/>
          </p:cNvPicPr>
          <p:nvPr/>
        </p:nvPicPr>
        <p:blipFill>
          <a:blip r:embed="rId8" cstate="print"/>
          <a:srcRect/>
          <a:stretch>
            <a:fillRect/>
          </a:stretch>
        </p:blipFill>
        <p:spPr bwMode="auto">
          <a:xfrm>
            <a:off x="323528" y="3645024"/>
            <a:ext cx="1440160" cy="2304256"/>
          </a:xfrm>
          <a:prstGeom prst="rect">
            <a:avLst/>
          </a:prstGeom>
          <a:noFill/>
          <a:ln w="9525">
            <a:noFill/>
            <a:miter lim="800000"/>
            <a:headEnd/>
            <a:tailEnd/>
          </a:ln>
        </p:spPr>
      </p:pic>
    </p:spTree>
    <p:extLst>
      <p:ext uri="{BB962C8B-B14F-4D97-AF65-F5344CB8AC3E}">
        <p14:creationId xmlns="" xmlns:p14="http://schemas.microsoft.com/office/powerpoint/2010/main" val="646845848"/>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61392"/>
            <a:ext cx="7128792" cy="663352"/>
          </a:xfrm>
        </p:spPr>
        <p:txBody>
          <a:bodyPr/>
          <a:lstStyle/>
          <a:p>
            <a:r>
              <a:rPr lang="es-MX" dirty="0" smtClean="0"/>
              <a:t>Evaluación formativa</a:t>
            </a:r>
            <a:endParaRPr lang="es-MX" dirty="0"/>
          </a:p>
        </p:txBody>
      </p:sp>
      <p:sp>
        <p:nvSpPr>
          <p:cNvPr id="3" name="2 Marcador de contenido"/>
          <p:cNvSpPr>
            <a:spLocks noGrp="1"/>
          </p:cNvSpPr>
          <p:nvPr>
            <p:ph idx="1"/>
          </p:nvPr>
        </p:nvSpPr>
        <p:spPr/>
        <p:txBody>
          <a:bodyPr>
            <a:normAutofit/>
          </a:bodyPr>
          <a:lstStyle/>
          <a:p>
            <a:r>
              <a:rPr lang="es-ES" dirty="0"/>
              <a:t>La evaluación de los aprendizajes es el proceso que </a:t>
            </a:r>
            <a:r>
              <a:rPr lang="es-ES" dirty="0" smtClean="0"/>
              <a:t>permite:</a:t>
            </a:r>
          </a:p>
          <a:p>
            <a:endParaRPr lang="es-ES" dirty="0"/>
          </a:p>
          <a:p>
            <a:endParaRPr lang="es-ES" dirty="0" smtClean="0"/>
          </a:p>
          <a:p>
            <a:pPr marL="0" indent="0">
              <a:buNone/>
            </a:pPr>
            <a:endParaRPr lang="es-ES" dirty="0"/>
          </a:p>
          <a:p>
            <a:endParaRPr lang="es-ES" dirty="0" smtClean="0"/>
          </a:p>
          <a:p>
            <a:pPr marL="0" indent="0">
              <a:buNone/>
            </a:pPr>
            <a:endParaRPr lang="es-ES" dirty="0" smtClean="0"/>
          </a:p>
          <a:p>
            <a:endParaRPr lang="es-ES" dirty="0" smtClean="0"/>
          </a:p>
          <a:p>
            <a:r>
              <a:rPr lang="es-ES" dirty="0" smtClean="0"/>
              <a:t>Es </a:t>
            </a:r>
            <a:r>
              <a:rPr lang="es-ES" dirty="0"/>
              <a:t>parte constitutiva de la enseñanza y del aprendizaje.</a:t>
            </a:r>
            <a:endParaRPr lang="es-MX" dirty="0"/>
          </a:p>
          <a:p>
            <a:r>
              <a:rPr lang="es-ES" dirty="0"/>
              <a:t>E</a:t>
            </a:r>
            <a:r>
              <a:rPr lang="es-ES" dirty="0" smtClean="0"/>
              <a:t>l </a:t>
            </a:r>
            <a:r>
              <a:rPr lang="es-ES" dirty="0"/>
              <a:t>enfoque formativo deberá prevalecer en todas las acciones de evaluación que se realicen.</a:t>
            </a:r>
            <a:endParaRPr lang="es-MX" dirty="0"/>
          </a:p>
          <a:p>
            <a:endParaRPr lang="es-MX" dirty="0"/>
          </a:p>
        </p:txBody>
      </p:sp>
      <p:graphicFrame>
        <p:nvGraphicFramePr>
          <p:cNvPr id="4" name="3 Diagrama"/>
          <p:cNvGraphicFramePr/>
          <p:nvPr>
            <p:extLst>
              <p:ext uri="{D42A27DB-BD31-4B8C-83A1-F6EECF244321}">
                <p14:modId xmlns="" xmlns:p14="http://schemas.microsoft.com/office/powerpoint/2010/main" val="1443225428"/>
              </p:ext>
            </p:extLst>
          </p:nvPr>
        </p:nvGraphicFramePr>
        <p:xfrm>
          <a:off x="467544" y="2204864"/>
          <a:ext cx="8424936" cy="2304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49298988"/>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Enfoque formativo: requerimientos </a:t>
            </a:r>
            <a:endParaRPr lang="es-MX" dirty="0"/>
          </a:p>
        </p:txBody>
      </p:sp>
      <p:sp>
        <p:nvSpPr>
          <p:cNvPr id="3" name="2 Marcador de contenido"/>
          <p:cNvSpPr>
            <a:spLocks noGrp="1"/>
          </p:cNvSpPr>
          <p:nvPr>
            <p:ph idx="1"/>
          </p:nvPr>
        </p:nvSpPr>
        <p:spPr>
          <a:xfrm>
            <a:off x="457200" y="1052736"/>
            <a:ext cx="8229600" cy="5236840"/>
          </a:xfrm>
        </p:spPr>
        <p:txBody>
          <a:bodyPr>
            <a:normAutofit/>
          </a:bodyPr>
          <a:lstStyle/>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MX" dirty="0"/>
          </a:p>
        </p:txBody>
      </p:sp>
      <p:graphicFrame>
        <p:nvGraphicFramePr>
          <p:cNvPr id="5" name="4 Diagrama"/>
          <p:cNvGraphicFramePr/>
          <p:nvPr>
            <p:extLst>
              <p:ext uri="{D42A27DB-BD31-4B8C-83A1-F6EECF244321}">
                <p14:modId xmlns="" xmlns:p14="http://schemas.microsoft.com/office/powerpoint/2010/main" val="2026729289"/>
              </p:ext>
            </p:extLst>
          </p:nvPr>
        </p:nvGraphicFramePr>
        <p:xfrm>
          <a:off x="755576" y="908720"/>
          <a:ext cx="8064896"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08789451"/>
      </p:ext>
    </p:extLst>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Evaluación formativa: finalidades</a:t>
            </a:r>
            <a:endParaRPr lang="es-MX" dirty="0"/>
          </a:p>
        </p:txBody>
      </p:sp>
      <p:sp>
        <p:nvSpPr>
          <p:cNvPr id="3" name="2 Marcador de contenido"/>
          <p:cNvSpPr>
            <a:spLocks noGrp="1"/>
          </p:cNvSpPr>
          <p:nvPr>
            <p:ph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a:normAutofit/>
          </a:bodyPr>
          <a:lstStyle/>
          <a:p>
            <a:pPr lvl="0" algn="just"/>
            <a:r>
              <a:rPr lang="es-ES" dirty="0"/>
              <a:t>P</a:t>
            </a:r>
            <a:r>
              <a:rPr lang="es-ES" dirty="0" smtClean="0"/>
              <a:t>osibilita </a:t>
            </a:r>
            <a:r>
              <a:rPr lang="es-ES" dirty="0"/>
              <a:t>que todos valoren los resultados de las evaluaciones y las conviertan en insumos para el </a:t>
            </a:r>
            <a:r>
              <a:rPr lang="es-ES" dirty="0" smtClean="0"/>
              <a:t>aprendizaje</a:t>
            </a:r>
            <a:r>
              <a:rPr lang="es-ES" dirty="0"/>
              <a:t>.</a:t>
            </a:r>
            <a:endParaRPr lang="es-ES" dirty="0" smtClean="0"/>
          </a:p>
          <a:p>
            <a:pPr lvl="0" algn="just"/>
            <a:r>
              <a:rPr lang="es-ES" dirty="0" smtClean="0"/>
              <a:t> Brinda una comprensión y apropiación compartida sobre la meta de aprendizaje y los instrumentos que se utilizarán. </a:t>
            </a:r>
            <a:endParaRPr lang="es-MX" dirty="0"/>
          </a:p>
          <a:p>
            <a:pPr algn="just"/>
            <a:r>
              <a:rPr lang="es-ES" dirty="0" smtClean="0"/>
              <a:t>Una </a:t>
            </a:r>
            <a:r>
              <a:rPr lang="es-ES" dirty="0"/>
              <a:t>calificación o una descripción sin propuestas de mejora resultan insuficientes e inapropiadas para mejorar el desempeño</a:t>
            </a:r>
            <a:r>
              <a:rPr lang="es-ES" dirty="0" smtClean="0"/>
              <a:t>.</a:t>
            </a:r>
          </a:p>
          <a:p>
            <a:pPr algn="just"/>
            <a:r>
              <a:rPr lang="es-ES" dirty="0" smtClean="0"/>
              <a:t>En consecuencia, </a:t>
            </a:r>
            <a:r>
              <a:rPr lang="es-ES" b="1" dirty="0" smtClean="0"/>
              <a:t>es </a:t>
            </a:r>
            <a:r>
              <a:rPr lang="es-ES" b="1" dirty="0"/>
              <a:t>necesario que los esfuerzos se concentren en cómo apoyar y mejorar el desempeño de los alumnos y la práctica docente</a:t>
            </a:r>
            <a:endParaRPr lang="es-MX" b="1" dirty="0"/>
          </a:p>
          <a:p>
            <a:pPr lvl="0"/>
            <a:endParaRPr lang="es-MX" dirty="0"/>
          </a:p>
          <a:p>
            <a:endParaRPr lang="es-MX" dirty="0"/>
          </a:p>
        </p:txBody>
      </p:sp>
    </p:spTree>
    <p:extLst>
      <p:ext uri="{BB962C8B-B14F-4D97-AF65-F5344CB8AC3E}">
        <p14:creationId xmlns="" xmlns:p14="http://schemas.microsoft.com/office/powerpoint/2010/main" val="47945258"/>
      </p:ext>
    </p:extLst>
  </p:cSld>
  <p:clrMapOvr>
    <a:masterClrMapping/>
  </p:clrMapOvr>
  <mc:AlternateContent xmlns:mc="http://schemas.openxmlformats.org/markup-compatibility/2006">
    <mc:Choice xmlns=""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Referentes </a:t>
            </a:r>
            <a:endParaRPr lang="es-MX" dirty="0"/>
          </a:p>
        </p:txBody>
      </p:sp>
      <p:sp>
        <p:nvSpPr>
          <p:cNvPr id="3" name="2 Marcador de contenido"/>
          <p:cNvSpPr>
            <a:spLocks noGrp="1"/>
          </p:cNvSpPr>
          <p:nvPr>
            <p:ph idx="1"/>
          </p:nvPr>
        </p:nvSpPr>
        <p:spPr>
          <a:xfrm>
            <a:off x="457200" y="1052736"/>
            <a:ext cx="8229600" cy="5236840"/>
          </a:xfrm>
          <a:scene3d>
            <a:camera prst="obliqueTopLeft" fov="600000">
              <a:rot lat="0" lon="0" rev="0"/>
            </a:camera>
            <a:lightRig rig="balanced" dir="t">
              <a:rot lat="0" lon="0" rev="19200000"/>
            </a:lightRig>
          </a:scene3d>
          <a:sp3d contourW="12700" prstMaterial="matte">
            <a:bevelT w="60000" h="50800"/>
            <a:contourClr>
              <a:schemeClr val="accent6">
                <a:shade val="60000"/>
                <a:satMod val="110000"/>
              </a:schemeClr>
            </a:contourClr>
          </a:sp3d>
        </p:spPr>
        <p:style>
          <a:lnRef idx="0">
            <a:schemeClr val="accent6"/>
          </a:lnRef>
          <a:fillRef idx="3">
            <a:schemeClr val="accent6"/>
          </a:fillRef>
          <a:effectRef idx="3">
            <a:schemeClr val="accent6"/>
          </a:effectRef>
          <a:fontRef idx="minor">
            <a:schemeClr val="lt1"/>
          </a:fontRef>
        </p:style>
        <p:txBody>
          <a:bodyPr>
            <a:normAutofit/>
          </a:bodyPr>
          <a:lstStyle/>
          <a:p>
            <a:pPr algn="just"/>
            <a:r>
              <a:rPr lang="es-ES" dirty="0"/>
              <a:t>En educación preescolar, los referentes para la evaluación son </a:t>
            </a:r>
            <a:r>
              <a:rPr lang="es-ES" u="sng" dirty="0"/>
              <a:t>los aprendizajes </a:t>
            </a:r>
            <a:r>
              <a:rPr lang="es-ES" u="sng" dirty="0" smtClean="0"/>
              <a:t>esperados,</a:t>
            </a:r>
            <a:r>
              <a:rPr lang="es-ES" dirty="0" smtClean="0"/>
              <a:t> </a:t>
            </a:r>
            <a:r>
              <a:rPr lang="es-ES" dirty="0"/>
              <a:t>orientan </a:t>
            </a:r>
            <a:r>
              <a:rPr lang="es-ES" dirty="0" smtClean="0"/>
              <a:t>a los docentes </a:t>
            </a:r>
            <a:r>
              <a:rPr lang="es-ES" dirty="0"/>
              <a:t>para saber en </a:t>
            </a:r>
            <a:r>
              <a:rPr lang="es-ES" u="sng" dirty="0"/>
              <a:t>qué centrar su observación y qué registrar en relación con lo que los niños hacen</a:t>
            </a:r>
            <a:r>
              <a:rPr lang="es-ES" u="sng" dirty="0" smtClean="0"/>
              <a:t>.</a:t>
            </a:r>
          </a:p>
          <a:p>
            <a:pPr marL="0" indent="0" algn="just">
              <a:buNone/>
            </a:pPr>
            <a:endParaRPr lang="es-MX" u="sng" dirty="0"/>
          </a:p>
          <a:p>
            <a:pPr algn="just"/>
            <a:r>
              <a:rPr lang="es-ES" dirty="0"/>
              <a:t>Para la educación primaria y secundaria, en cada bloque se establecen </a:t>
            </a:r>
            <a:r>
              <a:rPr lang="es-ES" u="sng" dirty="0"/>
              <a:t>los aprendizajes esperados </a:t>
            </a:r>
            <a:r>
              <a:rPr lang="es-ES" dirty="0"/>
              <a:t>para las asignaturas, </a:t>
            </a:r>
            <a:r>
              <a:rPr lang="es-ES" dirty="0" smtClean="0"/>
              <a:t>permitirán </a:t>
            </a:r>
            <a:r>
              <a:rPr lang="es-ES" dirty="0"/>
              <a:t>dar seguimiento y apoyo cercano a los logros de aprendizaje de sus estudiantes.</a:t>
            </a:r>
            <a:endParaRPr lang="es-MX" dirty="0"/>
          </a:p>
          <a:p>
            <a:endParaRPr lang="es-MX" dirty="0"/>
          </a:p>
        </p:txBody>
      </p:sp>
    </p:spTree>
    <p:extLst>
      <p:ext uri="{BB962C8B-B14F-4D97-AF65-F5344CB8AC3E}">
        <p14:creationId xmlns="" xmlns:p14="http://schemas.microsoft.com/office/powerpoint/2010/main" val="3937622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0" indent="0">
              <a:buNone/>
            </a:pPr>
            <a:endParaRPr lang="es-MX" dirty="0"/>
          </a:p>
        </p:txBody>
      </p:sp>
      <p:sp>
        <p:nvSpPr>
          <p:cNvPr id="5" name="4 Cinta perforada"/>
          <p:cNvSpPr/>
          <p:nvPr/>
        </p:nvSpPr>
        <p:spPr>
          <a:xfrm>
            <a:off x="965490" y="1628800"/>
            <a:ext cx="7494941" cy="4589827"/>
          </a:xfrm>
          <a:prstGeom prst="flowChartPunchedTap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bg2">
                    <a:lumMod val="10000"/>
                  </a:schemeClr>
                </a:solidFill>
              </a:rPr>
              <a:t>Cuando los resultados no sean los esperados, el sistema educativo </a:t>
            </a:r>
            <a:r>
              <a:rPr lang="es-ES" sz="2800" b="1" u="sng" dirty="0">
                <a:solidFill>
                  <a:schemeClr val="bg2">
                    <a:lumMod val="10000"/>
                  </a:schemeClr>
                </a:solidFill>
              </a:rPr>
              <a:t>creará oportunidades de aprendizaje diseñando estrategias diferenciadas,</a:t>
            </a:r>
            <a:r>
              <a:rPr lang="es-ES" sz="2800" b="1" dirty="0">
                <a:solidFill>
                  <a:schemeClr val="bg2">
                    <a:lumMod val="10000"/>
                  </a:schemeClr>
                </a:solidFill>
              </a:rPr>
              <a:t> tutorías u otros apoyos educativos que se adecuen a las necesidades de los estudiantes</a:t>
            </a:r>
            <a:r>
              <a:rPr lang="es-ES" dirty="0"/>
              <a:t>.</a:t>
            </a:r>
            <a:endParaRPr lang="es-MX" dirty="0"/>
          </a:p>
          <a:p>
            <a:pPr algn="ctr"/>
            <a:endParaRPr lang="es-MX" dirty="0"/>
          </a:p>
        </p:txBody>
      </p:sp>
    </p:spTree>
    <p:extLst>
      <p:ext uri="{BB962C8B-B14F-4D97-AF65-F5344CB8AC3E}">
        <p14:creationId xmlns="" xmlns:p14="http://schemas.microsoft.com/office/powerpoint/2010/main" val="2323651148"/>
      </p:ext>
    </p:extLst>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Estrategias e instrumentos diferenciados </a:t>
            </a:r>
            <a:endParaRPr lang="es-MX" dirty="0"/>
          </a:p>
        </p:txBody>
      </p:sp>
      <p:sp>
        <p:nvSpPr>
          <p:cNvPr id="3" name="2 Marcador de contenido"/>
          <p:cNvSpPr>
            <a:spLocks noGrp="1"/>
          </p:cNvSpPr>
          <p:nvPr>
            <p:ph idx="1"/>
          </p:nvPr>
        </p:nvSpPr>
        <p:spPr>
          <a:xfrm>
            <a:off x="457200" y="1124744"/>
            <a:ext cx="8229600" cy="5164832"/>
          </a:xfrm>
        </p:spPr>
        <p:txBody>
          <a:bodyPr>
            <a:normAutofit fontScale="92500" lnSpcReduction="20000"/>
          </a:bodyPr>
          <a:lstStyle/>
          <a:p>
            <a:r>
              <a:rPr lang="es-ES" dirty="0"/>
              <a:t>I</a:t>
            </a:r>
            <a:r>
              <a:rPr lang="es-ES" dirty="0" smtClean="0"/>
              <a:t>dentificar </a:t>
            </a:r>
            <a:r>
              <a:rPr lang="es-ES" dirty="0"/>
              <a:t>las estrategias y los instrumentos adecuados para el nivel de desarrollo y aprendizaje de los </a:t>
            </a:r>
            <a:r>
              <a:rPr lang="es-ES" dirty="0" smtClean="0"/>
              <a:t>estudiantes para </a:t>
            </a:r>
            <a:r>
              <a:rPr lang="es-ES" dirty="0"/>
              <a:t>la obtención de </a:t>
            </a:r>
            <a:r>
              <a:rPr lang="es-ES" dirty="0" smtClean="0"/>
              <a:t>evidencias:</a:t>
            </a:r>
          </a:p>
          <a:p>
            <a:pPr marL="0" indent="0">
              <a:buNone/>
            </a:pPr>
            <a:endParaRPr lang="es-MX" dirty="0"/>
          </a:p>
          <a:p>
            <a:pPr lvl="0"/>
            <a:r>
              <a:rPr lang="es-ES" dirty="0"/>
              <a:t>Rúbrica o matriz de verificación.</a:t>
            </a:r>
            <a:endParaRPr lang="es-MX" dirty="0"/>
          </a:p>
          <a:p>
            <a:pPr lvl="0"/>
            <a:r>
              <a:rPr lang="es-ES" dirty="0"/>
              <a:t>Listas de cotejo o control.</a:t>
            </a:r>
            <a:endParaRPr lang="es-MX" dirty="0"/>
          </a:p>
          <a:p>
            <a:pPr lvl="0"/>
            <a:r>
              <a:rPr lang="es-ES" dirty="0"/>
              <a:t>Registro anecdótico o anecdotario.</a:t>
            </a:r>
            <a:endParaRPr lang="es-MX" dirty="0"/>
          </a:p>
          <a:p>
            <a:pPr lvl="0"/>
            <a:r>
              <a:rPr lang="es-ES" dirty="0"/>
              <a:t>Observación directa.</a:t>
            </a:r>
            <a:endParaRPr lang="es-MX" dirty="0"/>
          </a:p>
          <a:p>
            <a:pPr lvl="0"/>
            <a:r>
              <a:rPr lang="es-ES" dirty="0"/>
              <a:t>Producciones escritas y gráficas.</a:t>
            </a:r>
            <a:endParaRPr lang="es-MX" dirty="0"/>
          </a:p>
          <a:p>
            <a:pPr lvl="0"/>
            <a:r>
              <a:rPr lang="es-ES" dirty="0"/>
              <a:t>Proyectos colectivos de búsqueda de información, identificación de problemáticas y formulación de alternativas de solución.</a:t>
            </a:r>
            <a:endParaRPr lang="es-MX" dirty="0"/>
          </a:p>
          <a:p>
            <a:pPr lvl="0"/>
            <a:r>
              <a:rPr lang="es-ES" dirty="0" smtClean="0"/>
              <a:t>Registros </a:t>
            </a:r>
            <a:r>
              <a:rPr lang="es-ES" dirty="0"/>
              <a:t>y cuadros de actitudes observadas en los estudiantes en actividades colectivas.</a:t>
            </a:r>
            <a:endParaRPr lang="es-MX" dirty="0"/>
          </a:p>
          <a:p>
            <a:pPr lvl="0"/>
            <a:r>
              <a:rPr lang="es-ES" dirty="0"/>
              <a:t>Portafolios y carpetas de los trabajos.</a:t>
            </a:r>
            <a:endParaRPr lang="es-MX" dirty="0"/>
          </a:p>
          <a:p>
            <a:r>
              <a:rPr lang="es-ES" dirty="0"/>
              <a:t>Pruebas escritas u orales</a:t>
            </a:r>
            <a:r>
              <a:rPr lang="es-ES" dirty="0" smtClean="0"/>
              <a:t>.</a:t>
            </a:r>
            <a:r>
              <a:rPr lang="es-ES" dirty="0"/>
              <a:t> </a:t>
            </a:r>
            <a:endParaRPr lang="es-MX" dirty="0"/>
          </a:p>
        </p:txBody>
      </p:sp>
    </p:spTree>
    <p:extLst>
      <p:ext uri="{BB962C8B-B14F-4D97-AF65-F5344CB8AC3E}">
        <p14:creationId xmlns="" xmlns:p14="http://schemas.microsoft.com/office/powerpoint/2010/main" val="714209367"/>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3092</TotalTime>
  <Words>1156</Words>
  <Application>Microsoft Office PowerPoint</Application>
  <PresentationFormat>Presentación en pantalla (4:3)</PresentationFormat>
  <Paragraphs>102</Paragraphs>
  <Slides>28</Slides>
  <Notes>4</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Claridad</vt:lpstr>
      <vt:lpstr>Evaluación formativa. Cartilla de educación básica</vt:lpstr>
      <vt:lpstr>MARCO LEGAL  </vt:lpstr>
      <vt:lpstr> EVALUACIÓN FORMATIVA</vt:lpstr>
      <vt:lpstr>Evaluación formativa</vt:lpstr>
      <vt:lpstr>Enfoque formativo: requerimientos </vt:lpstr>
      <vt:lpstr>Evaluación formativa: finalidades</vt:lpstr>
      <vt:lpstr>Referentes </vt:lpstr>
      <vt:lpstr>Diapositiva 8</vt:lpstr>
      <vt:lpstr>Estrategias e instrumentos diferenciados </vt:lpstr>
      <vt:lpstr>Acuerdo 648 </vt:lpstr>
      <vt:lpstr>Diapositiva 11</vt:lpstr>
      <vt:lpstr>Diapositiva 12</vt:lpstr>
      <vt:lpstr>Diapositiva 13</vt:lpstr>
      <vt:lpstr>Diapositiva 14</vt:lpstr>
      <vt:lpstr>Transitorios </vt:lpstr>
      <vt:lpstr>Cartilla de Educación Básica </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¡GRACIAS!</vt:lpstr>
    </vt:vector>
  </TitlesOfParts>
  <Company>Secretaria de Educacion Publica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Rosa María Nicolás Mora</dc:creator>
  <cp:lastModifiedBy>pbrena</cp:lastModifiedBy>
  <cp:revision>188</cp:revision>
  <dcterms:created xsi:type="dcterms:W3CDTF">2011-10-24T14:54:17Z</dcterms:created>
  <dcterms:modified xsi:type="dcterms:W3CDTF">2012-10-15T15:14:12Z</dcterms:modified>
</cp:coreProperties>
</file>